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3"/>
  </p:notesMasterIdLst>
  <p:sldIdLst>
    <p:sldId id="317" r:id="rId2"/>
    <p:sldId id="271" r:id="rId3"/>
    <p:sldId id="318" r:id="rId4"/>
    <p:sldId id="291" r:id="rId5"/>
    <p:sldId id="333" r:id="rId6"/>
    <p:sldId id="334" r:id="rId7"/>
    <p:sldId id="319" r:id="rId8"/>
    <p:sldId id="320" r:id="rId9"/>
    <p:sldId id="326" r:id="rId10"/>
    <p:sldId id="327" r:id="rId11"/>
    <p:sldId id="330" r:id="rId12"/>
    <p:sldId id="331" r:id="rId13"/>
    <p:sldId id="312" r:id="rId14"/>
    <p:sldId id="335" r:id="rId15"/>
    <p:sldId id="313" r:id="rId16"/>
    <p:sldId id="314" r:id="rId17"/>
    <p:sldId id="325" r:id="rId18"/>
    <p:sldId id="315" r:id="rId19"/>
    <p:sldId id="323" r:id="rId20"/>
    <p:sldId id="321" r:id="rId21"/>
    <p:sldId id="322" r:id="rId22"/>
  </p:sldIdLst>
  <p:sldSz cx="9144000" cy="5143500" type="screen16x9"/>
  <p:notesSz cx="6858000" cy="9144000"/>
  <p:embeddedFontLst>
    <p:embeddedFont>
      <p:font typeface="Arial Black" panose="020B0A04020102020204" pitchFamily="34" charset="0"/>
      <p:bold r:id="rId24"/>
    </p:embeddedFont>
    <p:embeddedFont>
      <p:font typeface="Calibri" panose="020F0502020204030204" pitchFamily="34" charset="0"/>
      <p:regular r:id="rId25"/>
      <p:bold r:id="rId26"/>
      <p:italic r:id="rId27"/>
      <p:boldItalic r:id="rId28"/>
    </p:embeddedFont>
    <p:embeddedFont>
      <p:font typeface="High Tower Text" panose="02040502050506030303" pitchFamily="18" charset="0"/>
      <p:regular r:id="rId29"/>
      <p:italic r:id="rId30"/>
    </p:embeddedFont>
    <p:embeddedFont>
      <p:font typeface="Hind" panose="02000000000000000000" pitchFamily="2" charset="0"/>
      <p:regular r:id="rId31"/>
      <p:bold r:id="rId32"/>
    </p:embeddedFont>
    <p:embeddedFont>
      <p:font typeface="Hind Light" panose="02000000000000000000" pitchFamily="2" charset="0"/>
      <p:regular r:id="rId33"/>
    </p:embeddedFont>
    <p:embeddedFont>
      <p:font typeface="Itim" panose="020B0604020202020204" charset="-34"/>
      <p:regular r:id="rId34"/>
    </p:embeddedFont>
    <p:embeddedFont>
      <p:font typeface="Lato" panose="020F0502020204030203" pitchFamily="34" charset="0"/>
      <p:regular r:id="rId35"/>
      <p:bold r:id="rId36"/>
      <p:italic r:id="rId37"/>
      <p:boldItalic r:id="rId38"/>
    </p:embeddedFont>
    <p:embeddedFont>
      <p:font typeface="Livvic" pitchFamily="2" charset="0"/>
      <p:regular r:id="rId39"/>
      <p:bold r:id="rId40"/>
      <p:italic r:id="rId41"/>
      <p:boldItalic r:id="rId42"/>
    </p:embeddedFont>
    <p:embeddedFont>
      <p:font typeface="Nunito Light" pitchFamily="2" charset="0"/>
      <p:regular r:id="rId43"/>
      <p:italic r:id="rId44"/>
    </p:embeddedFont>
    <p:embeddedFont>
      <p:font typeface="Poppins" panose="00000500000000000000"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Condensed Light" panose="02000000000000000000" pitchFamily="2"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4C5EBD3-B8D4-4B08-8AAA-FDD645513E0C}">
          <p14:sldIdLst>
            <p14:sldId id="317"/>
            <p14:sldId id="271"/>
            <p14:sldId id="318"/>
            <p14:sldId id="291"/>
            <p14:sldId id="333"/>
            <p14:sldId id="334"/>
            <p14:sldId id="319"/>
          </p14:sldIdLst>
        </p14:section>
        <p14:section name="Untitled Section" id="{2233297D-8AC5-4B82-BB66-1BC8092E4766}">
          <p14:sldIdLst>
            <p14:sldId id="320"/>
            <p14:sldId id="326"/>
            <p14:sldId id="327"/>
            <p14:sldId id="330"/>
            <p14:sldId id="331"/>
            <p14:sldId id="312"/>
            <p14:sldId id="335"/>
            <p14:sldId id="313"/>
            <p14:sldId id="314"/>
            <p14:sldId id="325"/>
            <p14:sldId id="315"/>
            <p14:sldId id="323"/>
            <p14:sldId id="321"/>
            <p14:sldId id="322"/>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thula pavithra" initials="pp" lastIdx="1" clrIdx="0">
    <p:extLst>
      <p:ext uri="{19B8F6BF-5375-455C-9EA6-DF929625EA0E}">
        <p15:presenceInfo xmlns:p15="http://schemas.microsoft.com/office/powerpoint/2012/main" userId="ccc7fe544cc900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0F3E76-EE66-4797-8DCB-8B07D752DAC9}">
  <a:tblStyle styleId="{5F0F3E76-EE66-4797-8DCB-8B07D752DA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90139" autoAdjust="0"/>
  </p:normalViewPr>
  <p:slideViewPr>
    <p:cSldViewPr snapToGrid="0">
      <p:cViewPr>
        <p:scale>
          <a:sx n="100" d="100"/>
          <a:sy n="100" d="100"/>
        </p:scale>
        <p:origin x="806" y="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97767bb796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9691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1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5532700"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16"/>
          <p:cNvSpPr txBox="1">
            <a:spLocks noGrp="1"/>
          </p:cNvSpPr>
          <p:nvPr>
            <p:ph type="title"/>
          </p:nvPr>
        </p:nvSpPr>
        <p:spPr>
          <a:xfrm>
            <a:off x="4493688" y="2322775"/>
            <a:ext cx="3930300" cy="83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8" name="Google Shape;898;p16"/>
          <p:cNvSpPr txBox="1">
            <a:spLocks noGrp="1"/>
          </p:cNvSpPr>
          <p:nvPr>
            <p:ph type="title" idx="2" hasCustomPrompt="1"/>
          </p:nvPr>
        </p:nvSpPr>
        <p:spPr>
          <a:xfrm>
            <a:off x="5928113" y="13875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9" name="Google Shape;899;p16"/>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8" r:id="rId3"/>
    <p:sldLayoutId id="2147483660" r:id="rId4"/>
    <p:sldLayoutId id="2147483662" r:id="rId5"/>
    <p:sldLayoutId id="2147483680" r:id="rId6"/>
    <p:sldLayoutId id="214748368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A832E-9349-3AD5-FD3E-AE059ADB656B}"/>
              </a:ext>
            </a:extLst>
          </p:cNvPr>
          <p:cNvSpPr txBox="1"/>
          <p:nvPr/>
        </p:nvSpPr>
        <p:spPr>
          <a:xfrm>
            <a:off x="1090441" y="18866"/>
            <a:ext cx="8066085" cy="461665"/>
          </a:xfrm>
          <a:prstGeom prst="rect">
            <a:avLst/>
          </a:prstGeom>
          <a:noFill/>
        </p:spPr>
        <p:txBody>
          <a:bodyPr wrap="square" rtlCol="0">
            <a:spAutoFit/>
          </a:bodyPr>
          <a:lstStyle/>
          <a:p>
            <a:r>
              <a:rPr lang="en-US" sz="2000" b="1" dirty="0">
                <a:solidFill>
                  <a:schemeClr val="tx1">
                    <a:lumMod val="85000"/>
                    <a:lumOff val="15000"/>
                  </a:schemeClr>
                </a:solidFill>
              </a:rPr>
              <a:t>DR KV SUBBA REDDY INSTITUTE  OF</a:t>
            </a:r>
            <a:r>
              <a:rPr lang="en-US" sz="2400" b="1" dirty="0">
                <a:solidFill>
                  <a:schemeClr val="tx1">
                    <a:lumMod val="85000"/>
                    <a:lumOff val="15000"/>
                  </a:schemeClr>
                </a:solidFill>
              </a:rPr>
              <a:t> </a:t>
            </a:r>
            <a:r>
              <a:rPr lang="en-US" sz="2000" b="1" dirty="0">
                <a:solidFill>
                  <a:schemeClr val="tx1">
                    <a:lumMod val="85000"/>
                    <a:lumOff val="15000"/>
                  </a:schemeClr>
                </a:solidFill>
              </a:rPr>
              <a:t>TECHNOLOGY </a:t>
            </a:r>
            <a:endParaRPr lang="en-IN" sz="2000" b="1" dirty="0">
              <a:solidFill>
                <a:schemeClr val="tx1">
                  <a:lumMod val="85000"/>
                  <a:lumOff val="15000"/>
                </a:schemeClr>
              </a:solidFill>
            </a:endParaRPr>
          </a:p>
        </p:txBody>
      </p:sp>
      <p:sp>
        <p:nvSpPr>
          <p:cNvPr id="3" name="Title 1">
            <a:extLst>
              <a:ext uri="{FF2B5EF4-FFF2-40B4-BE49-F238E27FC236}">
                <a16:creationId xmlns:a16="http://schemas.microsoft.com/office/drawing/2014/main" id="{B3FE1947-806D-979E-3F42-9240241947CE}"/>
              </a:ext>
            </a:extLst>
          </p:cNvPr>
          <p:cNvSpPr txBox="1">
            <a:spLocks/>
          </p:cNvSpPr>
          <p:nvPr/>
        </p:nvSpPr>
        <p:spPr>
          <a:xfrm>
            <a:off x="100209" y="617362"/>
            <a:ext cx="8371072" cy="672902"/>
          </a:xfrm>
          <a:prstGeom prst="rect">
            <a:avLst/>
          </a:prstGeom>
        </p:spPr>
        <p:txBody>
          <a:bodyPr/>
          <a:lst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a:lstStyle>
          <a:p>
            <a:r>
              <a:rPr lang="en-US" sz="2400" b="1" dirty="0">
                <a:effectLst>
                  <a:outerShdw blurRad="38100" dist="38100" dir="2700000" algn="tl">
                    <a:srgbClr val="000000">
                      <a:alpha val="43137"/>
                    </a:srgbClr>
                  </a:outerShdw>
                </a:effectLst>
              </a:rPr>
              <a:t>Wireless Digital notice board using </a:t>
            </a:r>
            <a:r>
              <a:rPr lang="en-US" sz="2400" b="1" dirty="0" err="1">
                <a:effectLst>
                  <a:outerShdw blurRad="38100" dist="38100" dir="2700000" algn="tl">
                    <a:srgbClr val="000000">
                      <a:alpha val="43137"/>
                    </a:srgbClr>
                  </a:outerShdw>
                </a:effectLst>
              </a:rPr>
              <a:t>bluetooth</a:t>
            </a:r>
            <a:endParaRPr lang="en-US" sz="2400" b="1" dirty="0">
              <a:effectLst>
                <a:outerShdw blurRad="38100" dist="38100" dir="2700000" algn="tl">
                  <a:srgbClr val="000000">
                    <a:alpha val="43137"/>
                  </a:srgbClr>
                </a:outerShdw>
              </a:effectLst>
            </a:endParaRPr>
          </a:p>
        </p:txBody>
      </p:sp>
      <p:sp>
        <p:nvSpPr>
          <p:cNvPr id="4" name="Google Shape;2278;p39">
            <a:extLst>
              <a:ext uri="{FF2B5EF4-FFF2-40B4-BE49-F238E27FC236}">
                <a16:creationId xmlns:a16="http://schemas.microsoft.com/office/drawing/2014/main" id="{9ACB1129-092D-B2E1-AFC5-5A9DC1A2AD5A}"/>
              </a:ext>
            </a:extLst>
          </p:cNvPr>
          <p:cNvSpPr txBox="1">
            <a:spLocks/>
          </p:cNvSpPr>
          <p:nvPr/>
        </p:nvSpPr>
        <p:spPr>
          <a:xfrm>
            <a:off x="781034" y="1528763"/>
            <a:ext cx="7009422" cy="3282281"/>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just">
              <a:buSzPts val="1100"/>
              <a:buNone/>
            </a:pPr>
            <a:r>
              <a:rPr lang="en" sz="2000" dirty="0">
                <a:solidFill>
                  <a:srgbClr val="00B0F0"/>
                </a:solidFill>
              </a:rPr>
              <a:t>       </a:t>
            </a:r>
            <a:r>
              <a:rPr lang="en" sz="2000" dirty="0">
                <a:solidFill>
                  <a:schemeClr val="accent2">
                    <a:lumMod val="50000"/>
                  </a:schemeClr>
                </a:solidFill>
              </a:rPr>
              <a:t>BATCH-4                        &amp;                         BATCH-5</a:t>
            </a:r>
            <a:endParaRPr lang="en" sz="1100" dirty="0">
              <a:solidFill>
                <a:schemeClr val="accent2">
                  <a:lumMod val="50000"/>
                </a:schemeClr>
              </a:solidFill>
            </a:endParaRPr>
          </a:p>
          <a:p>
            <a:pPr marL="0" indent="0" algn="just">
              <a:buSzPts val="1100"/>
              <a:buNone/>
            </a:pPr>
            <a:r>
              <a:rPr lang="en" sz="1100" dirty="0">
                <a:solidFill>
                  <a:schemeClr val="tx2">
                    <a:lumMod val="75000"/>
                  </a:schemeClr>
                </a:solidFill>
              </a:rPr>
              <a:t>      </a:t>
            </a:r>
            <a:r>
              <a:rPr lang="en" sz="1000" dirty="0">
                <a:solidFill>
                  <a:schemeClr val="bg1">
                    <a:lumMod val="10000"/>
                  </a:schemeClr>
                </a:solidFill>
              </a:rPr>
              <a:t>SHAIK ZEBA MEHREEN                                                                                                      V. SRIVENI</a:t>
            </a:r>
          </a:p>
          <a:p>
            <a:pPr marL="0" indent="0" algn="just">
              <a:buSzPts val="1100"/>
              <a:buNone/>
            </a:pPr>
            <a:r>
              <a:rPr lang="en" sz="1000" dirty="0">
                <a:solidFill>
                  <a:schemeClr val="bg1">
                    <a:lumMod val="10000"/>
                  </a:schemeClr>
                </a:solidFill>
              </a:rPr>
              <a:t>       P. HEMALATHA                                                                                                                   R. SWATHI PRIYA</a:t>
            </a:r>
          </a:p>
          <a:p>
            <a:pPr marL="0" indent="0" algn="just">
              <a:buSzPts val="1100"/>
              <a:buNone/>
            </a:pPr>
            <a:r>
              <a:rPr lang="en" sz="1000" dirty="0">
                <a:solidFill>
                  <a:schemeClr val="bg1">
                    <a:lumMod val="10000"/>
                  </a:schemeClr>
                </a:solidFill>
              </a:rPr>
              <a:t>       P. PAVITHRA                                                                                                                       B. REVATHI</a:t>
            </a:r>
          </a:p>
          <a:p>
            <a:pPr marL="0" indent="0" algn="just">
              <a:buSzPts val="1100"/>
              <a:buNone/>
            </a:pPr>
            <a:r>
              <a:rPr lang="en" sz="1000" dirty="0">
                <a:solidFill>
                  <a:schemeClr val="bg1">
                    <a:lumMod val="10000"/>
                  </a:schemeClr>
                </a:solidFill>
              </a:rPr>
              <a:t>       C. SRAVANI                                                                                                                        M.RUCHITHA</a:t>
            </a:r>
          </a:p>
          <a:p>
            <a:pPr marL="0" indent="0" algn="just">
              <a:buSzPts val="1100"/>
              <a:buNone/>
            </a:pPr>
            <a:r>
              <a:rPr lang="en" sz="1000" dirty="0">
                <a:solidFill>
                  <a:schemeClr val="bg1">
                    <a:lumMod val="10000"/>
                  </a:schemeClr>
                </a:solidFill>
              </a:rPr>
              <a:t>       K. SIVARANI</a:t>
            </a:r>
          </a:p>
        </p:txBody>
      </p:sp>
      <p:sp>
        <p:nvSpPr>
          <p:cNvPr id="5" name="Google Shape;2504;p54">
            <a:extLst>
              <a:ext uri="{FF2B5EF4-FFF2-40B4-BE49-F238E27FC236}">
                <a16:creationId xmlns:a16="http://schemas.microsoft.com/office/drawing/2014/main" id="{958CA204-887E-D1C2-E0B0-C2C2BE42B33D}"/>
              </a:ext>
            </a:extLst>
          </p:cNvPr>
          <p:cNvSpPr txBox="1">
            <a:spLocks/>
          </p:cNvSpPr>
          <p:nvPr/>
        </p:nvSpPr>
        <p:spPr>
          <a:xfrm rot="10800000" flipH="1" flipV="1">
            <a:off x="2035479" y="3156559"/>
            <a:ext cx="5886593" cy="1186765"/>
          </a:xfrm>
          <a:prstGeom prst="rect">
            <a:avLst/>
          </a:prstGeom>
        </p:spPr>
        <p:txBody>
          <a:bodyPr spcFirstLastPara="1" wrap="square" lIns="91425" tIns="91425" rIns="91425" bIns="91425" anchor="t" anchorCtr="0">
            <a:noAutofit/>
          </a:bodyPr>
          <a:lst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a:lstStyle>
          <a:p>
            <a:pPr lvl="1"/>
            <a:r>
              <a:rPr lang="en-US" sz="1600" dirty="0">
                <a:ln w="12700">
                  <a:solidFill>
                    <a:schemeClr val="tx2">
                      <a:satMod val="155000"/>
                    </a:schemeClr>
                  </a:solidFill>
                  <a:prstDash val="solid"/>
                </a:ln>
                <a:solidFill>
                  <a:schemeClr val="tx1">
                    <a:lumMod val="65000"/>
                    <a:lumOff val="35000"/>
                  </a:schemeClr>
                </a:solidFill>
                <a:effectLst>
                  <a:outerShdw blurRad="41275" dist="20320" dir="1800000" algn="tl" rotWithShape="0">
                    <a:srgbClr val="000000">
                      <a:alpha val="40000"/>
                    </a:srgbClr>
                  </a:outerShdw>
                </a:effectLst>
                <a:latin typeface="Arial Black" panose="020B0A04020102020204" pitchFamily="34" charset="0"/>
              </a:rPr>
              <a:t>   </a:t>
            </a:r>
            <a:r>
              <a:rPr lang="en-US" sz="1600" dirty="0">
                <a:ln w="12700">
                  <a:solidFill>
                    <a:schemeClr val="tx2">
                      <a:satMod val="155000"/>
                    </a:schemeClr>
                  </a:solidFill>
                  <a:prstDash val="solid"/>
                </a:ln>
                <a:solidFill>
                  <a:schemeClr val="bg1">
                    <a:lumMod val="10000"/>
                  </a:schemeClr>
                </a:solidFill>
                <a:effectLst>
                  <a:outerShdw blurRad="41275" dist="20320" dir="1800000" algn="tl" rotWithShape="0">
                    <a:srgbClr val="000000">
                      <a:alpha val="40000"/>
                    </a:srgbClr>
                  </a:outerShdw>
                </a:effectLst>
                <a:latin typeface="Arial Black" panose="020B0A04020102020204" pitchFamily="34" charset="0"/>
              </a:rPr>
              <a:t>UNDER THE GUIDENCE OF</a:t>
            </a:r>
            <a:endParaRPr lang="en-IN" sz="1600" dirty="0">
              <a:ln w="12700">
                <a:solidFill>
                  <a:schemeClr val="tx2">
                    <a:satMod val="155000"/>
                  </a:schemeClr>
                </a:solidFill>
                <a:prstDash val="solid"/>
              </a:ln>
              <a:solidFill>
                <a:schemeClr val="bg1">
                  <a:lumMod val="10000"/>
                </a:schemeClr>
              </a:solidFill>
              <a:effectLst>
                <a:outerShdw blurRad="41275" dist="20320" dir="1800000" algn="tl" rotWithShape="0">
                  <a:srgbClr val="000000">
                    <a:alpha val="40000"/>
                  </a:srgbClr>
                </a:outerShdw>
              </a:effectLst>
              <a:latin typeface="Arial Black" panose="020B0A04020102020204" pitchFamily="34" charset="0"/>
            </a:endParaRPr>
          </a:p>
        </p:txBody>
      </p:sp>
      <p:sp>
        <p:nvSpPr>
          <p:cNvPr id="6" name="TextBox 5">
            <a:extLst>
              <a:ext uri="{FF2B5EF4-FFF2-40B4-BE49-F238E27FC236}">
                <a16:creationId xmlns:a16="http://schemas.microsoft.com/office/drawing/2014/main" id="{04503DF1-80B6-C0B9-8A5B-88F43BAAA8A1}"/>
              </a:ext>
            </a:extLst>
          </p:cNvPr>
          <p:cNvSpPr txBox="1"/>
          <p:nvPr/>
        </p:nvSpPr>
        <p:spPr>
          <a:xfrm>
            <a:off x="623455" y="3552775"/>
            <a:ext cx="2376175" cy="692497"/>
          </a:xfrm>
          <a:prstGeom prst="rect">
            <a:avLst/>
          </a:prstGeom>
          <a:noFill/>
        </p:spPr>
        <p:txBody>
          <a:bodyPr wrap="square" rtlCol="0">
            <a:spAutoFit/>
          </a:bodyPr>
          <a:lstStyle/>
          <a:p>
            <a:r>
              <a:rPr lang="en-US" sz="1400" dirty="0">
                <a:solidFill>
                  <a:schemeClr val="tx1">
                    <a:lumMod val="50000"/>
                  </a:schemeClr>
                </a:solidFill>
              </a:rPr>
              <a:t>DR.S.A.K JILANI </a:t>
            </a:r>
            <a:r>
              <a:rPr lang="en-US" sz="1400" dirty="0">
                <a:solidFill>
                  <a:schemeClr val="accent5">
                    <a:lumMod val="50000"/>
                  </a:schemeClr>
                </a:solidFill>
              </a:rPr>
              <a:t>  </a:t>
            </a:r>
          </a:p>
          <a:p>
            <a:r>
              <a:rPr lang="en-IN" dirty="0"/>
              <a:t> </a:t>
            </a:r>
            <a:r>
              <a:rPr lang="en-IN" sz="1100" dirty="0">
                <a:solidFill>
                  <a:srgbClr val="002060"/>
                </a:solidFill>
              </a:rPr>
              <a:t>M-TECH , PHD.</a:t>
            </a:r>
          </a:p>
          <a:p>
            <a:r>
              <a:rPr lang="en-IN" sz="1100" dirty="0">
                <a:solidFill>
                  <a:srgbClr val="00B050"/>
                </a:solidFill>
              </a:rPr>
              <a:t>  PROFESSOR</a:t>
            </a:r>
          </a:p>
        </p:txBody>
      </p:sp>
      <p:sp>
        <p:nvSpPr>
          <p:cNvPr id="7" name="TextBox 6">
            <a:extLst>
              <a:ext uri="{FF2B5EF4-FFF2-40B4-BE49-F238E27FC236}">
                <a16:creationId xmlns:a16="http://schemas.microsoft.com/office/drawing/2014/main" id="{79530485-B85C-5EB7-A87A-9A54F3E9FC43}"/>
              </a:ext>
            </a:extLst>
          </p:cNvPr>
          <p:cNvSpPr txBox="1"/>
          <p:nvPr/>
        </p:nvSpPr>
        <p:spPr>
          <a:xfrm>
            <a:off x="5724393" y="3501641"/>
            <a:ext cx="1979114" cy="646331"/>
          </a:xfrm>
          <a:prstGeom prst="rect">
            <a:avLst/>
          </a:prstGeom>
          <a:noFill/>
        </p:spPr>
        <p:txBody>
          <a:bodyPr wrap="square" rtlCol="0">
            <a:spAutoFit/>
          </a:bodyPr>
          <a:lstStyle/>
          <a:p>
            <a:r>
              <a:rPr lang="en-US" sz="1400" dirty="0"/>
              <a:t>T.VIJAY KUMAR </a:t>
            </a:r>
          </a:p>
          <a:p>
            <a:r>
              <a:rPr lang="en-US" sz="1100" dirty="0">
                <a:solidFill>
                  <a:srgbClr val="002060"/>
                </a:solidFill>
              </a:rPr>
              <a:t>M-TECH (PHD)</a:t>
            </a:r>
            <a:endParaRPr lang="en-US" dirty="0"/>
          </a:p>
          <a:p>
            <a:r>
              <a:rPr lang="en-US" sz="1100" dirty="0">
                <a:solidFill>
                  <a:srgbClr val="00B050"/>
                </a:solidFill>
              </a:rPr>
              <a:t>ASSOCIATE PROFESSOR</a:t>
            </a:r>
            <a:endParaRPr lang="en-IN" sz="1100" dirty="0">
              <a:solidFill>
                <a:srgbClr val="00B050"/>
              </a:solidFill>
            </a:endParaRPr>
          </a:p>
        </p:txBody>
      </p:sp>
      <p:sp>
        <p:nvSpPr>
          <p:cNvPr id="9" name="TextBox 8">
            <a:extLst>
              <a:ext uri="{FF2B5EF4-FFF2-40B4-BE49-F238E27FC236}">
                <a16:creationId xmlns:a16="http://schemas.microsoft.com/office/drawing/2014/main" id="{9E4D3497-A0B4-F47D-D680-302FFE48B9F4}"/>
              </a:ext>
            </a:extLst>
          </p:cNvPr>
          <p:cNvSpPr txBox="1"/>
          <p:nvPr/>
        </p:nvSpPr>
        <p:spPr>
          <a:xfrm>
            <a:off x="3215419" y="4811045"/>
            <a:ext cx="3670126" cy="369332"/>
          </a:xfrm>
          <a:prstGeom prst="rect">
            <a:avLst/>
          </a:prstGeom>
          <a:noFill/>
        </p:spPr>
        <p:txBody>
          <a:bodyPr wrap="square" rtlCol="0">
            <a:spAutoFit/>
          </a:bodyPr>
          <a:lstStyle/>
          <a:p>
            <a:r>
              <a:rPr lang="en-US" dirty="0"/>
              <a:t>T.VIJAY KUMAR</a:t>
            </a:r>
            <a:endParaRPr lang="en-IN" dirty="0"/>
          </a:p>
        </p:txBody>
      </p:sp>
      <p:pic>
        <p:nvPicPr>
          <p:cNvPr id="10" name="Picture 9">
            <a:extLst>
              <a:ext uri="{FF2B5EF4-FFF2-40B4-BE49-F238E27FC236}">
                <a16:creationId xmlns:a16="http://schemas.microsoft.com/office/drawing/2014/main" id="{D8859837-81B0-2AF7-BC54-8615530B39A4}"/>
              </a:ext>
            </a:extLst>
          </p:cNvPr>
          <p:cNvPicPr>
            <a:picLocks noChangeAspect="1"/>
          </p:cNvPicPr>
          <p:nvPr/>
        </p:nvPicPr>
        <p:blipFill>
          <a:blip r:embed="rId2"/>
          <a:stretch>
            <a:fillRect/>
          </a:stretch>
        </p:blipFill>
        <p:spPr>
          <a:xfrm>
            <a:off x="219206" y="18866"/>
            <a:ext cx="808498" cy="556469"/>
          </a:xfrm>
          <a:prstGeom prst="rect">
            <a:avLst/>
          </a:prstGeom>
        </p:spPr>
      </p:pic>
      <p:sp>
        <p:nvSpPr>
          <p:cNvPr id="14" name="TextBox 13">
            <a:extLst>
              <a:ext uri="{FF2B5EF4-FFF2-40B4-BE49-F238E27FC236}">
                <a16:creationId xmlns:a16="http://schemas.microsoft.com/office/drawing/2014/main" id="{FC88A813-DF72-5AFB-D295-A76A45CF0B83}"/>
              </a:ext>
            </a:extLst>
          </p:cNvPr>
          <p:cNvSpPr txBox="1"/>
          <p:nvPr/>
        </p:nvSpPr>
        <p:spPr>
          <a:xfrm>
            <a:off x="3120782" y="1337819"/>
            <a:ext cx="2198317" cy="338554"/>
          </a:xfrm>
          <a:prstGeom prst="rect">
            <a:avLst/>
          </a:prstGeom>
          <a:noFill/>
        </p:spPr>
        <p:txBody>
          <a:bodyPr wrap="square" rtlCol="0">
            <a:spAutoFit/>
          </a:bodyPr>
          <a:lstStyle/>
          <a:p>
            <a:r>
              <a:rPr lang="en-US" sz="1600" b="1" dirty="0"/>
              <a:t>PRESENTED  BY </a:t>
            </a:r>
            <a:endParaRPr lang="en-IN" sz="1600" b="1"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9D68-1BD0-B06B-1075-4DA3D1B86FCB}"/>
              </a:ext>
            </a:extLst>
          </p:cNvPr>
          <p:cNvSpPr>
            <a:spLocks noGrp="1"/>
          </p:cNvSpPr>
          <p:nvPr>
            <p:ph type="title"/>
          </p:nvPr>
        </p:nvSpPr>
        <p:spPr>
          <a:xfrm>
            <a:off x="-921774" y="540125"/>
            <a:ext cx="8952271" cy="477600"/>
          </a:xfrm>
        </p:spPr>
        <p:txBody>
          <a:bodyPr/>
          <a:lstStyle/>
          <a:p>
            <a:r>
              <a:rPr lang="en-US" sz="2000" u="sng" dirty="0"/>
              <a:t>BLUETOOTH</a:t>
            </a:r>
            <a:r>
              <a:rPr lang="en-US" sz="2000" dirty="0"/>
              <a:t> </a:t>
            </a:r>
            <a:r>
              <a:rPr lang="en-US" sz="2000" u="sng" dirty="0"/>
              <a:t>SERIAL</a:t>
            </a:r>
            <a:r>
              <a:rPr lang="en-US" sz="2000" dirty="0"/>
              <a:t> </a:t>
            </a:r>
            <a:r>
              <a:rPr lang="en-US" sz="2000" u="sng" dirty="0"/>
              <a:t>COMMUNICATION</a:t>
            </a:r>
            <a:r>
              <a:rPr lang="en-US" sz="2000" dirty="0"/>
              <a:t> </a:t>
            </a:r>
            <a:r>
              <a:rPr lang="en-US" sz="2000" u="sng" dirty="0"/>
              <a:t>APP</a:t>
            </a:r>
            <a:endParaRPr lang="en-IN" sz="2000" u="sng" dirty="0"/>
          </a:p>
        </p:txBody>
      </p:sp>
      <p:sp>
        <p:nvSpPr>
          <p:cNvPr id="3" name="Text Placeholder 2">
            <a:extLst>
              <a:ext uri="{FF2B5EF4-FFF2-40B4-BE49-F238E27FC236}">
                <a16:creationId xmlns:a16="http://schemas.microsoft.com/office/drawing/2014/main" id="{F195A2A6-1100-3F12-C40D-13C4D295AD97}"/>
              </a:ext>
            </a:extLst>
          </p:cNvPr>
          <p:cNvSpPr>
            <a:spLocks noGrp="1"/>
          </p:cNvSpPr>
          <p:nvPr>
            <p:ph type="body" idx="1"/>
          </p:nvPr>
        </p:nvSpPr>
        <p:spPr>
          <a:xfrm>
            <a:off x="720000" y="1098755"/>
            <a:ext cx="7704000" cy="1098755"/>
          </a:xfrm>
        </p:spPr>
        <p:txBody>
          <a:bodyPr/>
          <a:lstStyle/>
          <a:p>
            <a:pPr>
              <a:buFont typeface="Arial" panose="020B0604020202020204" pitchFamily="34" charset="0"/>
              <a:buChar char="•"/>
            </a:pPr>
            <a:r>
              <a:rPr lang="en-US" sz="1800" dirty="0">
                <a:latin typeface="Calibri" panose="020F0502020204030204" pitchFamily="34" charset="0"/>
                <a:cs typeface="Calibri" panose="020F0502020204030204" pitchFamily="34" charset="0"/>
              </a:rPr>
              <a:t>This is the connection point that allows an app to exchange data with another Bluetooth device using input stream and output stream.</a:t>
            </a:r>
          </a:p>
          <a:p>
            <a:pPr>
              <a:buFont typeface="Arial" panose="020B0604020202020204" pitchFamily="34" charset="0"/>
              <a:buChar char="•"/>
            </a:pPr>
            <a:r>
              <a:rPr lang="en-US" sz="1800" dirty="0">
                <a:latin typeface="Calibri" panose="020F0502020204030204" pitchFamily="34" charset="0"/>
                <a:cs typeface="Calibri" panose="020F0502020204030204" pitchFamily="34" charset="0"/>
              </a:rPr>
              <a:t>When the user sends the notification to the Arduino through cloud other user can also gets the notification on their smartphone. </a:t>
            </a:r>
          </a:p>
        </p:txBody>
      </p:sp>
      <p:sp>
        <p:nvSpPr>
          <p:cNvPr id="6" name="TextBox 5">
            <a:extLst>
              <a:ext uri="{FF2B5EF4-FFF2-40B4-BE49-F238E27FC236}">
                <a16:creationId xmlns:a16="http://schemas.microsoft.com/office/drawing/2014/main" id="{70EBA839-83D8-9B17-D5F2-E0855FAC2390}"/>
              </a:ext>
            </a:extLst>
          </p:cNvPr>
          <p:cNvSpPr txBox="1"/>
          <p:nvPr/>
        </p:nvSpPr>
        <p:spPr>
          <a:xfrm>
            <a:off x="719999" y="2429174"/>
            <a:ext cx="3984735" cy="1200329"/>
          </a:xfrm>
          <a:prstGeom prst="rect">
            <a:avLst/>
          </a:prstGeom>
          <a:noFill/>
        </p:spPr>
        <p:txBody>
          <a:bodyPr wrap="square" rtlCol="0">
            <a:spAutoFit/>
          </a:bodyPr>
          <a:lstStyle/>
          <a:p>
            <a:r>
              <a:rPr lang="en-US" sz="1800" b="1" u="sng" dirty="0">
                <a:solidFill>
                  <a:schemeClr val="tx2">
                    <a:lumMod val="25000"/>
                  </a:schemeClr>
                </a:solidFill>
              </a:rPr>
              <a:t>SMPS</a:t>
            </a:r>
          </a:p>
          <a:p>
            <a:endParaRPr lang="en-US" sz="1800" b="1" u="sng" dirty="0">
              <a:solidFill>
                <a:schemeClr val="tx2">
                  <a:lumMod val="25000"/>
                </a:schemeClr>
              </a:solidFill>
            </a:endParaRPr>
          </a:p>
          <a:p>
            <a:endParaRPr lang="en-US" sz="1800" b="1" u="sng" dirty="0">
              <a:solidFill>
                <a:schemeClr val="tx2">
                  <a:lumMod val="25000"/>
                </a:schemeClr>
              </a:solidFill>
            </a:endParaRPr>
          </a:p>
          <a:p>
            <a:endParaRPr lang="en-IN" sz="1800" b="1" u="sng" dirty="0">
              <a:solidFill>
                <a:schemeClr val="tx2">
                  <a:lumMod val="25000"/>
                </a:schemeClr>
              </a:solidFill>
            </a:endParaRPr>
          </a:p>
        </p:txBody>
      </p:sp>
      <p:sp>
        <p:nvSpPr>
          <p:cNvPr id="11" name="TextBox 10">
            <a:extLst>
              <a:ext uri="{FF2B5EF4-FFF2-40B4-BE49-F238E27FC236}">
                <a16:creationId xmlns:a16="http://schemas.microsoft.com/office/drawing/2014/main" id="{625AAAEE-875D-9545-68C4-23636E18C727}"/>
              </a:ext>
            </a:extLst>
          </p:cNvPr>
          <p:cNvSpPr txBox="1"/>
          <p:nvPr/>
        </p:nvSpPr>
        <p:spPr>
          <a:xfrm>
            <a:off x="680777" y="2945991"/>
            <a:ext cx="7782446"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A Switch Mode Power Supply are ‘SMPS’ , is an electronic power supply that integrates a switching regulator for efficient electrical power conversion .</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Like other supplies, an SMPS transfers power from a DC or AC source to DC loads while converting voltage and current.</a:t>
            </a:r>
            <a:endParaRPr lang="en-IN" sz="18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F3039A4E-14C8-4C81-3B57-DEB3C03C3CC8}"/>
              </a:ext>
            </a:extLst>
          </p:cNvPr>
          <p:cNvSpPr txBox="1"/>
          <p:nvPr/>
        </p:nvSpPr>
        <p:spPr>
          <a:xfrm>
            <a:off x="-1908901" y="2306063"/>
            <a:ext cx="5257800" cy="307777"/>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T</a:t>
            </a:r>
            <a:endParaRPr lang="en-IN" dirty="0"/>
          </a:p>
        </p:txBody>
      </p:sp>
    </p:spTree>
    <p:extLst>
      <p:ext uri="{BB962C8B-B14F-4D97-AF65-F5344CB8AC3E}">
        <p14:creationId xmlns:p14="http://schemas.microsoft.com/office/powerpoint/2010/main" val="1492602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B99-DC3D-4346-99C4-40ACE73B76E1}"/>
              </a:ext>
            </a:extLst>
          </p:cNvPr>
          <p:cNvSpPr>
            <a:spLocks noGrp="1"/>
          </p:cNvSpPr>
          <p:nvPr>
            <p:ph type="title"/>
          </p:nvPr>
        </p:nvSpPr>
        <p:spPr>
          <a:xfrm>
            <a:off x="-378619" y="540000"/>
            <a:ext cx="3371851" cy="477600"/>
          </a:xfrm>
        </p:spPr>
        <p:txBody>
          <a:bodyPr/>
          <a:lstStyle/>
          <a:p>
            <a:r>
              <a:rPr lang="en-US" sz="2400" u="sng" dirty="0">
                <a:latin typeface="Calibri" panose="020F0502020204030204" pitchFamily="34" charset="0"/>
                <a:cs typeface="Calibri" panose="020F0502020204030204" pitchFamily="34" charset="0"/>
              </a:rPr>
              <a:t>ADAPTOR</a:t>
            </a:r>
            <a:endParaRPr lang="en-IN" sz="2400" u="sng"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CF6A5061-4770-CF8F-0DCF-1008D59F505C}"/>
              </a:ext>
            </a:extLst>
          </p:cNvPr>
          <p:cNvSpPr>
            <a:spLocks noGrp="1"/>
          </p:cNvSpPr>
          <p:nvPr>
            <p:ph type="body" idx="1"/>
          </p:nvPr>
        </p:nvSpPr>
        <p:spPr>
          <a:xfrm>
            <a:off x="720000" y="1152475"/>
            <a:ext cx="7704000" cy="1090664"/>
          </a:xfrm>
        </p:spPr>
        <p:txBody>
          <a:bodyPr/>
          <a:lstStyle/>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An Adaptor Is a software component that provides an interface between an application and an integration server.</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Adaptor is a device that converts attributes of one electrical device or system to those of an otherwise incompatible device or system.</a:t>
            </a:r>
            <a:endParaRPr lang="en-IN" sz="14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A88F6A4-F156-F1FE-64BC-EFBA7D0C02B9}"/>
              </a:ext>
            </a:extLst>
          </p:cNvPr>
          <p:cNvSpPr txBox="1"/>
          <p:nvPr/>
        </p:nvSpPr>
        <p:spPr>
          <a:xfrm>
            <a:off x="525939" y="2258388"/>
            <a:ext cx="4300537" cy="461665"/>
          </a:xfrm>
          <a:prstGeom prst="rect">
            <a:avLst/>
          </a:prstGeom>
          <a:noFill/>
        </p:spPr>
        <p:txBody>
          <a:bodyPr wrap="square" rtlCol="0">
            <a:spAutoFit/>
          </a:bodyPr>
          <a:lstStyle/>
          <a:p>
            <a:r>
              <a:rPr lang="en-US" sz="2400" b="1" u="sng" dirty="0">
                <a:solidFill>
                  <a:schemeClr val="tx2">
                    <a:lumMod val="25000"/>
                  </a:schemeClr>
                </a:solidFill>
                <a:latin typeface="Calibri" panose="020F0502020204030204" pitchFamily="34" charset="0"/>
                <a:cs typeface="Calibri" panose="020F0502020204030204" pitchFamily="34" charset="0"/>
              </a:rPr>
              <a:t>REGULATOR VOLTAGE</a:t>
            </a:r>
            <a:endParaRPr lang="en-IN" sz="2400" b="1" u="sng" dirty="0">
              <a:solidFill>
                <a:schemeClr val="tx2">
                  <a:lumMod val="25000"/>
                </a:schemeClr>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F440A2A-6D97-14DC-4F25-969D7BE0083A}"/>
              </a:ext>
            </a:extLst>
          </p:cNvPr>
          <p:cNvSpPr txBox="1"/>
          <p:nvPr/>
        </p:nvSpPr>
        <p:spPr>
          <a:xfrm>
            <a:off x="935831" y="2900362"/>
            <a:ext cx="7495313"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Voltage Regulator , any electrical or electronic device that maintains the voltage of a power source within acceptable limits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When LED Notice Board produces heavy heat , the voltage regulator will controls the produced Heat.</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3381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66D6-548F-3C73-AA5F-7748EDF0EB72}"/>
              </a:ext>
            </a:extLst>
          </p:cNvPr>
          <p:cNvSpPr>
            <a:spLocks noGrp="1"/>
          </p:cNvSpPr>
          <p:nvPr>
            <p:ph type="title"/>
          </p:nvPr>
        </p:nvSpPr>
        <p:spPr>
          <a:xfrm>
            <a:off x="314960" y="540000"/>
            <a:ext cx="4958080" cy="499761"/>
          </a:xfrm>
        </p:spPr>
        <p:txBody>
          <a:bodyPr/>
          <a:lstStyle/>
          <a:p>
            <a:r>
              <a:rPr lang="en-US" sz="2400" u="sng" dirty="0">
                <a:latin typeface="Calibri" panose="020F0502020204030204" pitchFamily="34" charset="0"/>
                <a:cs typeface="Calibri" panose="020F0502020204030204" pitchFamily="34" charset="0"/>
              </a:rPr>
              <a:t>RPS</a:t>
            </a:r>
            <a:r>
              <a:rPr lang="en-US" sz="2400" dirty="0">
                <a:latin typeface="Calibri" panose="020F0502020204030204" pitchFamily="34" charset="0"/>
                <a:cs typeface="Calibri" panose="020F0502020204030204" pitchFamily="34" charset="0"/>
              </a:rPr>
              <a:t> (</a:t>
            </a:r>
            <a:r>
              <a:rPr lang="en-US" sz="2400" u="sng" dirty="0">
                <a:latin typeface="Calibri" panose="020F0502020204030204" pitchFamily="34" charset="0"/>
                <a:cs typeface="Calibri" panose="020F0502020204030204" pitchFamily="34" charset="0"/>
              </a:rPr>
              <a:t>Regulated</a:t>
            </a:r>
            <a:r>
              <a:rPr lang="en-US" sz="2400" dirty="0">
                <a:latin typeface="Calibri" panose="020F0502020204030204" pitchFamily="34" charset="0"/>
                <a:cs typeface="Calibri" panose="020F0502020204030204" pitchFamily="34" charset="0"/>
              </a:rPr>
              <a:t> </a:t>
            </a:r>
            <a:r>
              <a:rPr lang="en-US" sz="2400" u="sng" dirty="0">
                <a:latin typeface="Calibri" panose="020F0502020204030204" pitchFamily="34" charset="0"/>
                <a:cs typeface="Calibri" panose="020F0502020204030204" pitchFamily="34" charset="0"/>
              </a:rPr>
              <a:t>Power</a:t>
            </a:r>
            <a:r>
              <a:rPr lang="en-US" sz="2400" dirty="0">
                <a:latin typeface="Calibri" panose="020F0502020204030204" pitchFamily="34" charset="0"/>
                <a:cs typeface="Calibri" panose="020F0502020204030204" pitchFamily="34" charset="0"/>
              </a:rPr>
              <a:t> Supply)</a:t>
            </a:r>
            <a:endParaRPr lang="en-IN" sz="24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6DA696DF-7EA0-21DA-470F-2E4B1A791E63}"/>
              </a:ext>
            </a:extLst>
          </p:cNvPr>
          <p:cNvSpPr>
            <a:spLocks noGrp="1"/>
          </p:cNvSpPr>
          <p:nvPr>
            <p:ph type="body" idx="1"/>
          </p:nvPr>
        </p:nvSpPr>
        <p:spPr>
          <a:xfrm>
            <a:off x="720000" y="1152475"/>
            <a:ext cx="7704000" cy="1183531"/>
          </a:xfrm>
        </p:spPr>
        <p:txBody>
          <a:bodyPr/>
          <a:lstStyle/>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A Regulated Power Supply is an embedded circuit ; It converts unregulated AC (Alternating </a:t>
            </a:r>
            <a:r>
              <a:rPr lang="en-US" sz="1400" dirty="0" err="1">
                <a:latin typeface="Calibri" panose="020F0502020204030204" pitchFamily="34" charset="0"/>
                <a:cs typeface="Calibri" panose="020F0502020204030204" pitchFamily="34" charset="0"/>
              </a:rPr>
              <a:t>Curresnt</a:t>
            </a:r>
            <a:r>
              <a:rPr lang="en-US" sz="1400" dirty="0">
                <a:latin typeface="Calibri" panose="020F0502020204030204" pitchFamily="34" charset="0"/>
                <a:cs typeface="Calibri" panose="020F0502020204030204" pitchFamily="34" charset="0"/>
              </a:rPr>
              <a:t>) into a constant DC (Direct Current) with the help of a rectifier it.</a:t>
            </a:r>
          </a:p>
          <a:p>
            <a:pPr>
              <a:buFont typeface="Arial" panose="020B0604020202020204" pitchFamily="34" charset="0"/>
              <a:buChar char="•"/>
            </a:pPr>
            <a:r>
              <a:rPr lang="en-US" sz="1400" dirty="0">
                <a:latin typeface="Calibri" panose="020F0502020204030204" pitchFamily="34" charset="0"/>
                <a:cs typeface="Calibri" panose="020F0502020204030204" pitchFamily="34" charset="0"/>
              </a:rPr>
              <a:t>It compares the output voltage with a precise reference voltage and adjust the pass device to maintain a constant output voltage .</a:t>
            </a:r>
            <a:endParaRPr lang="en-IN" sz="14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8A3411A-E0FE-BF46-D692-D808A034BB1F}"/>
              </a:ext>
            </a:extLst>
          </p:cNvPr>
          <p:cNvSpPr txBox="1"/>
          <p:nvPr/>
        </p:nvSpPr>
        <p:spPr>
          <a:xfrm>
            <a:off x="789039" y="2341306"/>
            <a:ext cx="3008670" cy="461665"/>
          </a:xfrm>
          <a:prstGeom prst="rect">
            <a:avLst/>
          </a:prstGeom>
          <a:noFill/>
        </p:spPr>
        <p:txBody>
          <a:bodyPr wrap="square" rtlCol="0">
            <a:spAutoFit/>
          </a:bodyPr>
          <a:lstStyle/>
          <a:p>
            <a:r>
              <a:rPr lang="en-US" sz="2400" b="1" u="sng" dirty="0">
                <a:solidFill>
                  <a:schemeClr val="tx1"/>
                </a:solidFill>
                <a:latin typeface="Calibri" panose="020F0502020204030204" pitchFamily="34" charset="0"/>
                <a:cs typeface="Calibri" panose="020F0502020204030204" pitchFamily="34" charset="0"/>
              </a:rPr>
              <a:t>LED</a:t>
            </a:r>
            <a:r>
              <a:rPr lang="en-US" sz="2400" b="1" dirty="0">
                <a:solidFill>
                  <a:schemeClr val="tx1"/>
                </a:solidFill>
                <a:latin typeface="Calibri" panose="020F0502020204030204" pitchFamily="34" charset="0"/>
                <a:cs typeface="Calibri" panose="020F0502020204030204" pitchFamily="34" charset="0"/>
              </a:rPr>
              <a:t> </a:t>
            </a:r>
            <a:r>
              <a:rPr lang="en-US" sz="2400" b="1" u="sng" dirty="0">
                <a:solidFill>
                  <a:schemeClr val="tx1"/>
                </a:solidFill>
                <a:latin typeface="Calibri" panose="020F0502020204030204" pitchFamily="34" charset="0"/>
                <a:cs typeface="Calibri" panose="020F0502020204030204" pitchFamily="34" charset="0"/>
              </a:rPr>
              <a:t>DISPLAY</a:t>
            </a:r>
            <a:endParaRPr lang="en-IN" sz="2400" b="1" u="sng" dirty="0">
              <a:solidFill>
                <a:schemeClr val="tx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93924F4-DFB8-B229-C249-72DF95F4087E}"/>
              </a:ext>
            </a:extLst>
          </p:cNvPr>
          <p:cNvSpPr txBox="1"/>
          <p:nvPr/>
        </p:nvSpPr>
        <p:spPr>
          <a:xfrm>
            <a:off x="980769" y="2809567"/>
            <a:ext cx="7152966" cy="1169551"/>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dirty="0">
                <a:latin typeface="Calibri" panose="020F0502020204030204" pitchFamily="34" charset="0"/>
                <a:cs typeface="Calibri" panose="020F0502020204030204" pitchFamily="34" charset="0"/>
              </a:rPr>
              <a:t>LED Display is a flat panel display that uses an array of Light Emitting Diode</a:t>
            </a:r>
            <a:r>
              <a:rPr lang="en-US" dirty="0"/>
              <a:t> as pixels for video display.</a:t>
            </a:r>
          </a:p>
          <a:p>
            <a:pPr marL="285750" indent="-285750">
              <a:buFont typeface="Arial" panose="020B0604020202020204" pitchFamily="34" charset="0"/>
              <a:buChar char="•"/>
            </a:pPr>
            <a:r>
              <a:rPr lang="en-US" dirty="0"/>
              <a:t>Their brightness allows them to be used outdoors where they are visible in the sun for store signs and billboards.</a:t>
            </a:r>
          </a:p>
          <a:p>
            <a:endParaRPr lang="en-IN" dirty="0"/>
          </a:p>
        </p:txBody>
      </p:sp>
    </p:spTree>
    <p:extLst>
      <p:ext uri="{BB962C8B-B14F-4D97-AF65-F5344CB8AC3E}">
        <p14:creationId xmlns:p14="http://schemas.microsoft.com/office/powerpoint/2010/main" val="2755892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752" y="475252"/>
            <a:ext cx="7704000" cy="477600"/>
          </a:xfrm>
        </p:spPr>
        <p:txBody>
          <a:bodyPr/>
          <a:lstStyle/>
          <a:p>
            <a:r>
              <a:rPr lang="en-US" u="sng" dirty="0"/>
              <a:t>SOFTWARE</a:t>
            </a:r>
            <a:endParaRPr lang="en-IN" u="sng" dirty="0"/>
          </a:p>
        </p:txBody>
      </p:sp>
      <p:sp>
        <p:nvSpPr>
          <p:cNvPr id="3" name="Text Placeholder 2"/>
          <p:cNvSpPr>
            <a:spLocks noGrp="1"/>
          </p:cNvSpPr>
          <p:nvPr>
            <p:ph type="body" idx="1"/>
          </p:nvPr>
        </p:nvSpPr>
        <p:spPr/>
        <p:txBody>
          <a:bodyPr/>
          <a:lstStyle/>
          <a:p>
            <a:r>
              <a:rPr lang="en-IN" b="1" dirty="0">
                <a:latin typeface="Hind" charset="0"/>
                <a:cs typeface="Hind" charset="0"/>
              </a:rPr>
              <a:t>It consists of ARDUINO IDE  which have in built </a:t>
            </a:r>
            <a:r>
              <a:rPr lang="en-IN" b="1" dirty="0" err="1">
                <a:latin typeface="Hind" charset="0"/>
                <a:cs typeface="Hind" charset="0"/>
              </a:rPr>
              <a:t>WiFi</a:t>
            </a:r>
            <a:r>
              <a:rPr lang="en-IN" b="1" dirty="0">
                <a:latin typeface="Hind" charset="0"/>
                <a:cs typeface="Hind" charset="0"/>
              </a:rPr>
              <a:t> Module. Mobile phone and LED Matrix is used for testing the proposed model. </a:t>
            </a:r>
          </a:p>
          <a:p>
            <a:r>
              <a:rPr lang="en-IN" b="1" dirty="0">
                <a:latin typeface="Hind" charset="0"/>
                <a:cs typeface="Hind" charset="0"/>
              </a:rPr>
              <a:t>ARDUINO IDE is a firmware that allows you to program the ESP8266 modules with LUA script. It is very similar to the way you program </a:t>
            </a:r>
            <a:r>
              <a:rPr lang="en-IN" b="1" dirty="0" err="1">
                <a:latin typeface="Hind" charset="0"/>
                <a:cs typeface="Hind" charset="0"/>
              </a:rPr>
              <a:t>Arduino</a:t>
            </a:r>
            <a:r>
              <a:rPr lang="en-IN" b="1" dirty="0">
                <a:latin typeface="Hind" charset="0"/>
                <a:cs typeface="Hind"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C688-D7C0-C030-C20F-2570FD31E465}"/>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6D803510-EF58-AF61-562D-1B3CEABA98DA}"/>
              </a:ext>
            </a:extLst>
          </p:cNvPr>
          <p:cNvSpPr>
            <a:spLocks noGrp="1"/>
          </p:cNvSpPr>
          <p:nvPr>
            <p:ph type="body" idx="1"/>
          </p:nvPr>
        </p:nvSpPr>
        <p:spPr>
          <a:xfrm>
            <a:off x="0" y="-320040"/>
            <a:ext cx="9144000" cy="546354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b="1" u="sng" dirty="0"/>
              <a:t>FLOW CHART</a:t>
            </a:r>
            <a:endParaRPr lang="en-IN" b="1" u="sng" dirty="0"/>
          </a:p>
        </p:txBody>
      </p:sp>
      <p:sp>
        <p:nvSpPr>
          <p:cNvPr id="4" name="Rectangle 3">
            <a:extLst>
              <a:ext uri="{FF2B5EF4-FFF2-40B4-BE49-F238E27FC236}">
                <a16:creationId xmlns:a16="http://schemas.microsoft.com/office/drawing/2014/main" id="{CD0151AF-852D-73D5-3C0D-3E154313221B}"/>
              </a:ext>
            </a:extLst>
          </p:cNvPr>
          <p:cNvSpPr/>
          <p:nvPr/>
        </p:nvSpPr>
        <p:spPr>
          <a:xfrm>
            <a:off x="3650105" y="161516"/>
            <a:ext cx="1439055" cy="472191"/>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Incoming Message</a:t>
            </a:r>
            <a:endParaRPr lang="en-IN" dirty="0"/>
          </a:p>
        </p:txBody>
      </p:sp>
      <p:sp>
        <p:nvSpPr>
          <p:cNvPr id="5" name="Arrow: Down 4">
            <a:extLst>
              <a:ext uri="{FF2B5EF4-FFF2-40B4-BE49-F238E27FC236}">
                <a16:creationId xmlns:a16="http://schemas.microsoft.com/office/drawing/2014/main" id="{E92F9160-63E9-4B91-39BE-808B02518E97}"/>
              </a:ext>
            </a:extLst>
          </p:cNvPr>
          <p:cNvSpPr/>
          <p:nvPr/>
        </p:nvSpPr>
        <p:spPr>
          <a:xfrm>
            <a:off x="4290558" y="637587"/>
            <a:ext cx="158147" cy="299804"/>
          </a:xfrm>
          <a:prstGeom prst="downArrow">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F0540B9A-EECE-0721-A81B-E48DB991A4E1}"/>
              </a:ext>
            </a:extLst>
          </p:cNvPr>
          <p:cNvSpPr/>
          <p:nvPr/>
        </p:nvSpPr>
        <p:spPr>
          <a:xfrm>
            <a:off x="2933574" y="949366"/>
            <a:ext cx="3125447" cy="299804"/>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for new message</a:t>
            </a:r>
            <a:endParaRPr lang="en-IN" dirty="0"/>
          </a:p>
        </p:txBody>
      </p:sp>
      <p:sp>
        <p:nvSpPr>
          <p:cNvPr id="7" name="Arrow: Down 6">
            <a:extLst>
              <a:ext uri="{FF2B5EF4-FFF2-40B4-BE49-F238E27FC236}">
                <a16:creationId xmlns:a16="http://schemas.microsoft.com/office/drawing/2014/main" id="{5871C2DE-91F5-72F2-7B66-120E5FE265C2}"/>
              </a:ext>
            </a:extLst>
          </p:cNvPr>
          <p:cNvSpPr/>
          <p:nvPr/>
        </p:nvSpPr>
        <p:spPr>
          <a:xfrm>
            <a:off x="4290557" y="1277064"/>
            <a:ext cx="158147" cy="299804"/>
          </a:xfrm>
          <a:prstGeom prst="downArrow">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C75AA10-96C1-A572-A8F1-580546D33D70}"/>
              </a:ext>
            </a:extLst>
          </p:cNvPr>
          <p:cNvSpPr/>
          <p:nvPr/>
        </p:nvSpPr>
        <p:spPr>
          <a:xfrm>
            <a:off x="3650105" y="1576868"/>
            <a:ext cx="1439055" cy="701637"/>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 sender’s no. valid ?</a:t>
            </a:r>
            <a:endParaRPr lang="en-IN" dirty="0"/>
          </a:p>
        </p:txBody>
      </p:sp>
      <p:sp>
        <p:nvSpPr>
          <p:cNvPr id="10" name="Arrow: Right 9">
            <a:extLst>
              <a:ext uri="{FF2B5EF4-FFF2-40B4-BE49-F238E27FC236}">
                <a16:creationId xmlns:a16="http://schemas.microsoft.com/office/drawing/2014/main" id="{AD55A7A3-C3D4-AE86-D644-19065BA3F3BE}"/>
              </a:ext>
            </a:extLst>
          </p:cNvPr>
          <p:cNvSpPr/>
          <p:nvPr/>
        </p:nvSpPr>
        <p:spPr>
          <a:xfrm>
            <a:off x="5089160" y="1927686"/>
            <a:ext cx="344773" cy="299804"/>
          </a:xfrm>
          <a:prstGeom prst="rightArrow">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endParaRPr lang="en-IN" dirty="0"/>
          </a:p>
        </p:txBody>
      </p:sp>
      <p:sp>
        <p:nvSpPr>
          <p:cNvPr id="11" name="Rectangle: Rounded Corners 10">
            <a:extLst>
              <a:ext uri="{FF2B5EF4-FFF2-40B4-BE49-F238E27FC236}">
                <a16:creationId xmlns:a16="http://schemas.microsoft.com/office/drawing/2014/main" id="{C40AA37F-1586-4B51-FE71-891071D1BB9F}"/>
              </a:ext>
            </a:extLst>
          </p:cNvPr>
          <p:cNvSpPr/>
          <p:nvPr/>
        </p:nvSpPr>
        <p:spPr>
          <a:xfrm>
            <a:off x="5435755" y="1597524"/>
            <a:ext cx="2136098" cy="836548"/>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Keep displaying the previous message</a:t>
            </a:r>
            <a:endParaRPr lang="en-IN" dirty="0"/>
          </a:p>
        </p:txBody>
      </p:sp>
      <p:sp>
        <p:nvSpPr>
          <p:cNvPr id="12" name="Arrow: Down 11">
            <a:extLst>
              <a:ext uri="{FF2B5EF4-FFF2-40B4-BE49-F238E27FC236}">
                <a16:creationId xmlns:a16="http://schemas.microsoft.com/office/drawing/2014/main" id="{4F365591-D054-58BA-0320-89C00D18F3DA}"/>
              </a:ext>
            </a:extLst>
          </p:cNvPr>
          <p:cNvSpPr/>
          <p:nvPr/>
        </p:nvSpPr>
        <p:spPr>
          <a:xfrm>
            <a:off x="4310040" y="2278505"/>
            <a:ext cx="261960" cy="293245"/>
          </a:xfrm>
          <a:prstGeom prst="downArrow">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sp>
        <p:nvSpPr>
          <p:cNvPr id="13" name="Rectangle 12">
            <a:extLst>
              <a:ext uri="{FF2B5EF4-FFF2-40B4-BE49-F238E27FC236}">
                <a16:creationId xmlns:a16="http://schemas.microsoft.com/office/drawing/2014/main" id="{FE9F614C-E390-D17D-D9A7-02BA7BEBED2A}"/>
              </a:ext>
            </a:extLst>
          </p:cNvPr>
          <p:cNvSpPr/>
          <p:nvPr/>
        </p:nvSpPr>
        <p:spPr>
          <a:xfrm>
            <a:off x="3665092" y="2586740"/>
            <a:ext cx="1439055" cy="854439"/>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new message higher in priority ?</a:t>
            </a:r>
            <a:endParaRPr lang="en-IN" dirty="0"/>
          </a:p>
        </p:txBody>
      </p:sp>
      <p:sp>
        <p:nvSpPr>
          <p:cNvPr id="14" name="Arrow: Down 13">
            <a:extLst>
              <a:ext uri="{FF2B5EF4-FFF2-40B4-BE49-F238E27FC236}">
                <a16:creationId xmlns:a16="http://schemas.microsoft.com/office/drawing/2014/main" id="{3CFDB9FF-21ED-CFB6-BF28-68DD8E02C12A}"/>
              </a:ext>
            </a:extLst>
          </p:cNvPr>
          <p:cNvSpPr/>
          <p:nvPr/>
        </p:nvSpPr>
        <p:spPr>
          <a:xfrm>
            <a:off x="4264321" y="3441179"/>
            <a:ext cx="45719" cy="457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612FA1DD-63FD-ADA4-4128-BB3EE6AAF600}"/>
              </a:ext>
            </a:extLst>
          </p:cNvPr>
          <p:cNvSpPr/>
          <p:nvPr/>
        </p:nvSpPr>
        <p:spPr>
          <a:xfrm>
            <a:off x="4310041" y="3441179"/>
            <a:ext cx="261960" cy="308235"/>
          </a:xfrm>
          <a:prstGeom prst="downArrow">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sp>
        <p:nvSpPr>
          <p:cNvPr id="16" name="Arrow: Right 15">
            <a:extLst>
              <a:ext uri="{FF2B5EF4-FFF2-40B4-BE49-F238E27FC236}">
                <a16:creationId xmlns:a16="http://schemas.microsoft.com/office/drawing/2014/main" id="{8EC2D43C-04D6-5778-4FDB-D49ECE3A1E4E}"/>
              </a:ext>
            </a:extLst>
          </p:cNvPr>
          <p:cNvSpPr/>
          <p:nvPr/>
        </p:nvSpPr>
        <p:spPr>
          <a:xfrm>
            <a:off x="5126632" y="2843128"/>
            <a:ext cx="344773" cy="299804"/>
          </a:xfrm>
          <a:prstGeom prst="rightArrow">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endParaRPr lang="en-IN" dirty="0"/>
          </a:p>
        </p:txBody>
      </p:sp>
      <p:sp>
        <p:nvSpPr>
          <p:cNvPr id="17" name="Rectangle: Rounded Corners 16">
            <a:extLst>
              <a:ext uri="{FF2B5EF4-FFF2-40B4-BE49-F238E27FC236}">
                <a16:creationId xmlns:a16="http://schemas.microsoft.com/office/drawing/2014/main" id="{104DB953-E1D3-83B6-7787-EECD1DC1C3F5}"/>
              </a:ext>
            </a:extLst>
          </p:cNvPr>
          <p:cNvSpPr/>
          <p:nvPr/>
        </p:nvSpPr>
        <p:spPr>
          <a:xfrm>
            <a:off x="5471405" y="2586740"/>
            <a:ext cx="2136098" cy="854439"/>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old message with new one in memory</a:t>
            </a:r>
            <a:endParaRPr lang="en-IN" dirty="0"/>
          </a:p>
        </p:txBody>
      </p:sp>
      <p:sp>
        <p:nvSpPr>
          <p:cNvPr id="18" name="Rectangle: Rounded Corners 17">
            <a:extLst>
              <a:ext uri="{FF2B5EF4-FFF2-40B4-BE49-F238E27FC236}">
                <a16:creationId xmlns:a16="http://schemas.microsoft.com/office/drawing/2014/main" id="{BD02CBBF-0BFC-41A4-8F97-9E2CB3AD2850}"/>
              </a:ext>
            </a:extLst>
          </p:cNvPr>
          <p:cNvSpPr/>
          <p:nvPr/>
        </p:nvSpPr>
        <p:spPr>
          <a:xfrm>
            <a:off x="3515190" y="3747451"/>
            <a:ext cx="1956215" cy="763001"/>
          </a:xfrm>
          <a:prstGeom prst="round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Keep displaying the previous message</a:t>
            </a:r>
            <a:endParaRPr lang="en-IN" dirty="0"/>
          </a:p>
        </p:txBody>
      </p:sp>
      <p:cxnSp>
        <p:nvCxnSpPr>
          <p:cNvPr id="20" name="Straight Arrow Connector 19">
            <a:extLst>
              <a:ext uri="{FF2B5EF4-FFF2-40B4-BE49-F238E27FC236}">
                <a16:creationId xmlns:a16="http://schemas.microsoft.com/office/drawing/2014/main" id="{40C3BDB6-2BA6-9289-F84C-B98012594182}"/>
              </a:ext>
            </a:extLst>
          </p:cNvPr>
          <p:cNvCxnSpPr/>
          <p:nvPr/>
        </p:nvCxnSpPr>
        <p:spPr>
          <a:xfrm>
            <a:off x="3832860" y="1426966"/>
            <a:ext cx="0" cy="2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0B3B5E8A-245E-9944-1284-9DDC0986A0D6}"/>
              </a:ext>
            </a:extLst>
          </p:cNvPr>
          <p:cNvSpPr/>
          <p:nvPr/>
        </p:nvSpPr>
        <p:spPr>
          <a:xfrm>
            <a:off x="2543744" y="1155889"/>
            <a:ext cx="1039200" cy="1986550"/>
          </a:xfrm>
          <a:custGeom>
            <a:avLst/>
            <a:gdLst>
              <a:gd name="connsiteX0" fmla="*/ 1039200 w 1039200"/>
              <a:gd name="connsiteY0" fmla="*/ 1986493 h 1986550"/>
              <a:gd name="connsiteX1" fmla="*/ 18120 w 1039200"/>
              <a:gd name="connsiteY1" fmla="*/ 1674073 h 1986550"/>
              <a:gd name="connsiteX2" fmla="*/ 383880 w 1039200"/>
              <a:gd name="connsiteY2" fmla="*/ 104353 h 1986550"/>
              <a:gd name="connsiteX3" fmla="*/ 361020 w 1039200"/>
              <a:gd name="connsiteY3" fmla="*/ 142453 h 1986550"/>
              <a:gd name="connsiteX4" fmla="*/ 361020 w 1039200"/>
              <a:gd name="connsiteY4" fmla="*/ 142453 h 1986550"/>
              <a:gd name="connsiteX5" fmla="*/ 406740 w 1039200"/>
              <a:gd name="connsiteY5" fmla="*/ 58633 h 19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9200" h="1986550">
                <a:moveTo>
                  <a:pt x="1039200" y="1986493"/>
                </a:moveTo>
                <a:cubicBezTo>
                  <a:pt x="583270" y="1987128"/>
                  <a:pt x="127340" y="1987763"/>
                  <a:pt x="18120" y="1674073"/>
                </a:cubicBezTo>
                <a:cubicBezTo>
                  <a:pt x="-91100" y="1360383"/>
                  <a:pt x="326730" y="359623"/>
                  <a:pt x="383880" y="104353"/>
                </a:cubicBezTo>
                <a:cubicBezTo>
                  <a:pt x="441030" y="-150917"/>
                  <a:pt x="361020" y="142453"/>
                  <a:pt x="361020" y="142453"/>
                </a:cubicBezTo>
                <a:lnTo>
                  <a:pt x="361020" y="142453"/>
                </a:lnTo>
                <a:lnTo>
                  <a:pt x="406740" y="58633"/>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569F434A-9A1D-3B30-86BA-C3746A168E37}"/>
              </a:ext>
            </a:extLst>
          </p:cNvPr>
          <p:cNvCxnSpPr>
            <a:cxnSpLocks/>
            <a:stCxn id="26" idx="5"/>
          </p:cNvCxnSpPr>
          <p:nvPr/>
        </p:nvCxnSpPr>
        <p:spPr>
          <a:xfrm flipH="1">
            <a:off x="2849880" y="1214522"/>
            <a:ext cx="100604" cy="77566"/>
          </a:xfrm>
          <a:prstGeom prst="line">
            <a:avLst/>
          </a:prstGeom>
        </p:spPr>
        <p:style>
          <a:lnRef idx="1">
            <a:schemeClr val="dk1"/>
          </a:lnRef>
          <a:fillRef idx="0">
            <a:schemeClr val="dk1"/>
          </a:fillRef>
          <a:effectRef idx="0">
            <a:schemeClr val="dk1"/>
          </a:effectRef>
          <a:fontRef idx="minor">
            <a:schemeClr val="tx1"/>
          </a:fontRef>
        </p:style>
      </p:cxnSp>
      <p:sp>
        <p:nvSpPr>
          <p:cNvPr id="32" name="Freeform: Shape 31">
            <a:extLst>
              <a:ext uri="{FF2B5EF4-FFF2-40B4-BE49-F238E27FC236}">
                <a16:creationId xmlns:a16="http://schemas.microsoft.com/office/drawing/2014/main" id="{56B89609-6F84-0CE5-95AC-1875C1069311}"/>
              </a:ext>
            </a:extLst>
          </p:cNvPr>
          <p:cNvSpPr/>
          <p:nvPr/>
        </p:nvSpPr>
        <p:spPr>
          <a:xfrm>
            <a:off x="6059021" y="1082040"/>
            <a:ext cx="1004719" cy="571070"/>
          </a:xfrm>
          <a:custGeom>
            <a:avLst/>
            <a:gdLst>
              <a:gd name="connsiteX0" fmla="*/ 0 w 501980"/>
              <a:gd name="connsiteY0" fmla="*/ 0 h 555830"/>
              <a:gd name="connsiteX1" fmla="*/ 487680 w 501980"/>
              <a:gd name="connsiteY1" fmla="*/ 182880 h 555830"/>
              <a:gd name="connsiteX2" fmla="*/ 373380 w 501980"/>
              <a:gd name="connsiteY2" fmla="*/ 518160 h 555830"/>
              <a:gd name="connsiteX3" fmla="*/ 388620 w 501980"/>
              <a:gd name="connsiteY3" fmla="*/ 533400 h 555830"/>
            </a:gdLst>
            <a:ahLst/>
            <a:cxnLst>
              <a:cxn ang="0">
                <a:pos x="connsiteX0" y="connsiteY0"/>
              </a:cxn>
              <a:cxn ang="0">
                <a:pos x="connsiteX1" y="connsiteY1"/>
              </a:cxn>
              <a:cxn ang="0">
                <a:pos x="connsiteX2" y="connsiteY2"/>
              </a:cxn>
              <a:cxn ang="0">
                <a:pos x="connsiteX3" y="connsiteY3"/>
              </a:cxn>
            </a:cxnLst>
            <a:rect l="l" t="t" r="r" b="b"/>
            <a:pathLst>
              <a:path w="501980" h="555830">
                <a:moveTo>
                  <a:pt x="0" y="0"/>
                </a:moveTo>
                <a:cubicBezTo>
                  <a:pt x="212725" y="48260"/>
                  <a:pt x="425450" y="96520"/>
                  <a:pt x="487680" y="182880"/>
                </a:cubicBezTo>
                <a:cubicBezTo>
                  <a:pt x="549910" y="269240"/>
                  <a:pt x="389890" y="459740"/>
                  <a:pt x="373380" y="518160"/>
                </a:cubicBezTo>
                <a:cubicBezTo>
                  <a:pt x="356870" y="576580"/>
                  <a:pt x="372745" y="554990"/>
                  <a:pt x="388620" y="53340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33" name="Isosceles Triangle 32">
            <a:extLst>
              <a:ext uri="{FF2B5EF4-FFF2-40B4-BE49-F238E27FC236}">
                <a16:creationId xmlns:a16="http://schemas.microsoft.com/office/drawing/2014/main" id="{FA744D79-A4F5-1240-8D8E-44AFC0366269}"/>
              </a:ext>
            </a:extLst>
          </p:cNvPr>
          <p:cNvSpPr/>
          <p:nvPr/>
        </p:nvSpPr>
        <p:spPr>
          <a:xfrm rot="17485615">
            <a:off x="6028475" y="1010098"/>
            <a:ext cx="167640" cy="149902"/>
          </a:xfrm>
          <a:prstGeom prst="triangle">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Isosceles Triangle 33">
            <a:extLst>
              <a:ext uri="{FF2B5EF4-FFF2-40B4-BE49-F238E27FC236}">
                <a16:creationId xmlns:a16="http://schemas.microsoft.com/office/drawing/2014/main" id="{0D815C51-6B71-73BE-F12B-3D4699089E82}"/>
              </a:ext>
            </a:extLst>
          </p:cNvPr>
          <p:cNvSpPr/>
          <p:nvPr/>
        </p:nvSpPr>
        <p:spPr>
          <a:xfrm>
            <a:off x="2834411" y="1190457"/>
            <a:ext cx="161111" cy="133565"/>
          </a:xfrm>
          <a:prstGeom prst="triangle">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7647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HARDWARE</a:t>
            </a:r>
            <a:endParaRPr lang="en-IN" u="sng" dirty="0"/>
          </a:p>
        </p:txBody>
      </p:sp>
      <p:sp>
        <p:nvSpPr>
          <p:cNvPr id="3" name="Text Placeholder 2"/>
          <p:cNvSpPr>
            <a:spLocks noGrp="1"/>
          </p:cNvSpPr>
          <p:nvPr>
            <p:ph type="body" idx="1"/>
          </p:nvPr>
        </p:nvSpPr>
        <p:spPr/>
        <p:txBody>
          <a:bodyPr/>
          <a:lstStyle/>
          <a:p>
            <a:r>
              <a:rPr lang="en-IN" b="1" dirty="0">
                <a:latin typeface="Hind" charset="0"/>
                <a:cs typeface="Hind" charset="0"/>
              </a:rPr>
              <a:t>It uses a microcontroller for system control, </a:t>
            </a:r>
            <a:r>
              <a:rPr lang="en-IN" b="1" dirty="0" err="1">
                <a:latin typeface="Hind" charset="0"/>
                <a:cs typeface="Hind" charset="0"/>
              </a:rPr>
              <a:t>WiFi</a:t>
            </a:r>
            <a:r>
              <a:rPr lang="en-IN" b="1" dirty="0">
                <a:latin typeface="Hind" charset="0"/>
                <a:cs typeface="Hind" charset="0"/>
              </a:rPr>
              <a:t> based technology for communication and sends the message through the android application. </a:t>
            </a:r>
          </a:p>
          <a:p>
            <a:r>
              <a:rPr lang="en-IN" b="1" dirty="0">
                <a:latin typeface="Hind" charset="0"/>
                <a:cs typeface="Hind" charset="0"/>
              </a:rPr>
              <a:t>The project consists of a 32-bit ARM based microcontroller LPC2148, </a:t>
            </a:r>
            <a:r>
              <a:rPr lang="en-IN" b="1" dirty="0" err="1">
                <a:latin typeface="Hind" charset="0"/>
                <a:cs typeface="Hind" charset="0"/>
              </a:rPr>
              <a:t>WiFi</a:t>
            </a:r>
            <a:r>
              <a:rPr lang="en-IN" b="1" dirty="0">
                <a:latin typeface="Hind" charset="0"/>
                <a:cs typeface="Hind" charset="0"/>
              </a:rPr>
              <a:t> module, an LCD, and an android application for user in- </a:t>
            </a:r>
            <a:r>
              <a:rPr lang="en-IN" b="1" dirty="0" err="1">
                <a:latin typeface="Hind" charset="0"/>
                <a:cs typeface="Hind" charset="0"/>
              </a:rPr>
              <a:t>terface</a:t>
            </a:r>
            <a:r>
              <a:rPr lang="en-IN" b="1" dirty="0">
                <a:latin typeface="Hind" charset="0"/>
                <a:cs typeface="Hind" charset="0"/>
              </a:rPr>
              <a:t> with the hardware.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464" y="624766"/>
            <a:ext cx="4643021" cy="757776"/>
          </a:xfrm>
        </p:spPr>
        <p:txBody>
          <a:bodyPr/>
          <a:lstStyle/>
          <a:p>
            <a:r>
              <a:rPr lang="en-US" sz="2400" dirty="0"/>
              <a:t>ADVANTAGES</a:t>
            </a:r>
            <a:endParaRPr lang="en-IN" sz="2400" dirty="0"/>
          </a:p>
        </p:txBody>
      </p:sp>
      <p:sp>
        <p:nvSpPr>
          <p:cNvPr id="4" name="Subtitle 3"/>
          <p:cNvSpPr>
            <a:spLocks noGrp="1"/>
          </p:cNvSpPr>
          <p:nvPr>
            <p:ph type="subTitle" idx="1"/>
          </p:nvPr>
        </p:nvSpPr>
        <p:spPr>
          <a:xfrm>
            <a:off x="2916190" y="1715453"/>
            <a:ext cx="5921405" cy="2938509"/>
          </a:xfrm>
        </p:spPr>
        <p:txBody>
          <a:bodyPr/>
          <a:lstStyle/>
          <a:p>
            <a:pPr algn="just">
              <a:buFont typeface="Arial" pitchFamily="34" charset="0"/>
              <a:buChar char="•"/>
            </a:pPr>
            <a:r>
              <a:rPr lang="en-IN" dirty="0"/>
              <a:t>The electronic notice board is wireless and no need for wires for displaying the information on the LCD display.</a:t>
            </a:r>
          </a:p>
          <a:p>
            <a:pPr algn="just">
              <a:buFont typeface="Arial" pitchFamily="34" charset="0"/>
              <a:buChar char="•"/>
            </a:pPr>
            <a:r>
              <a:rPr lang="en-IN" dirty="0"/>
              <a:t>It is very easy to operate and consumes less power.</a:t>
            </a:r>
          </a:p>
          <a:p>
            <a:pPr algn="just">
              <a:buFont typeface="Arial" pitchFamily="34" charset="0"/>
              <a:buChar char="•"/>
            </a:pPr>
            <a:r>
              <a:rPr lang="en-IN" dirty="0"/>
              <a:t>The circuit of the wireless notice board is portable.</a:t>
            </a:r>
          </a:p>
          <a:p>
            <a:pPr algn="just">
              <a:buFont typeface="Arial" pitchFamily="34" charset="0"/>
              <a:buChar char="•"/>
            </a:pPr>
            <a:r>
              <a:rPr lang="en-US" dirty="0"/>
              <a:t>Cost of system is less.</a:t>
            </a:r>
          </a:p>
          <a:p>
            <a:pPr algn="just">
              <a:buFont typeface="Arial" pitchFamily="34" charset="0"/>
              <a:buChar char="•"/>
            </a:pPr>
            <a:r>
              <a:rPr lang="en-US" dirty="0"/>
              <a:t>Cost of printing and photo copying is also reduce as information can be given to a large number of people from our finger tips.</a:t>
            </a:r>
          </a:p>
          <a:p>
            <a:pPr algn="just">
              <a:buFont typeface="Arial" pitchFamily="34" charset="0"/>
              <a:buChar char="•"/>
            </a:pPr>
            <a:r>
              <a:rPr lang="en-US" dirty="0"/>
              <a:t>This project saves time, energy.</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A7-409F-4155-F6A0-BE678A0857C7}"/>
              </a:ext>
            </a:extLst>
          </p:cNvPr>
          <p:cNvSpPr>
            <a:spLocks noGrp="1"/>
          </p:cNvSpPr>
          <p:nvPr>
            <p:ph type="title"/>
          </p:nvPr>
        </p:nvSpPr>
        <p:spPr>
          <a:xfrm>
            <a:off x="2781837" y="444320"/>
            <a:ext cx="3459182" cy="1068947"/>
          </a:xfrm>
        </p:spPr>
        <p:txBody>
          <a:bodyPr/>
          <a:lstStyle/>
          <a:p>
            <a:r>
              <a:rPr lang="en-US" sz="2800" dirty="0"/>
              <a:t>DISADVANTAGES</a:t>
            </a:r>
            <a:endParaRPr lang="en-IN" sz="2800" dirty="0"/>
          </a:p>
        </p:txBody>
      </p:sp>
      <p:sp>
        <p:nvSpPr>
          <p:cNvPr id="3" name="Title 2">
            <a:extLst>
              <a:ext uri="{FF2B5EF4-FFF2-40B4-BE49-F238E27FC236}">
                <a16:creationId xmlns:a16="http://schemas.microsoft.com/office/drawing/2014/main" id="{C7DB4B0F-51EE-AB6B-D5D3-80A6334C3737}"/>
              </a:ext>
            </a:extLst>
          </p:cNvPr>
          <p:cNvSpPr>
            <a:spLocks noGrp="1"/>
          </p:cNvSpPr>
          <p:nvPr>
            <p:ph type="title" idx="2"/>
          </p:nvPr>
        </p:nvSpPr>
        <p:spPr>
          <a:xfrm>
            <a:off x="5928113" y="1387550"/>
            <a:ext cx="1061400" cy="157915"/>
          </a:xfrm>
        </p:spPr>
        <p:txBody>
          <a:bodyPr/>
          <a:lstStyle/>
          <a:p>
            <a:endParaRPr lang="en-IN" dirty="0"/>
          </a:p>
        </p:txBody>
      </p:sp>
      <p:sp>
        <p:nvSpPr>
          <p:cNvPr id="4" name="Subtitle 3">
            <a:extLst>
              <a:ext uri="{FF2B5EF4-FFF2-40B4-BE49-F238E27FC236}">
                <a16:creationId xmlns:a16="http://schemas.microsoft.com/office/drawing/2014/main" id="{DFF3D1EE-6898-74EB-054D-80FD5F24B91E}"/>
              </a:ext>
            </a:extLst>
          </p:cNvPr>
          <p:cNvSpPr>
            <a:spLocks noGrp="1"/>
          </p:cNvSpPr>
          <p:nvPr>
            <p:ph type="subTitle" idx="1"/>
          </p:nvPr>
        </p:nvSpPr>
        <p:spPr>
          <a:xfrm>
            <a:off x="2408349" y="1796603"/>
            <a:ext cx="6060640" cy="2193724"/>
          </a:xfrm>
        </p:spPr>
        <p:txBody>
          <a:bodyPr/>
          <a:lstStyle/>
          <a:p>
            <a:pPr marL="482600" indent="-342900" algn="l">
              <a:buFont typeface="Wingdings" panose="05000000000000000000" pitchFamily="2" charset="2"/>
              <a:buChar char="§"/>
            </a:pPr>
            <a:r>
              <a:rPr lang="en-US" sz="2000" dirty="0"/>
              <a:t> Limited Viewing angle and Brightness    </a:t>
            </a:r>
          </a:p>
          <a:p>
            <a:pPr marL="482600" indent="-342900" algn="l">
              <a:buFont typeface="Arial" panose="020B0604020202020204" pitchFamily="34" charset="0"/>
              <a:buChar char="•"/>
            </a:pPr>
            <a:r>
              <a:rPr lang="en-US" sz="2000" dirty="0"/>
              <a:t>It requires an additional light source </a:t>
            </a:r>
          </a:p>
          <a:p>
            <a:pPr algn="l">
              <a:buFont typeface="Arial" panose="020B0604020202020204" pitchFamily="34" charset="0"/>
              <a:buChar char="•"/>
            </a:pPr>
            <a:r>
              <a:rPr lang="en-US" dirty="0"/>
              <a:t>Precautions should be taken while the SMPS is connected </a:t>
            </a:r>
          </a:p>
        </p:txBody>
      </p:sp>
      <p:sp>
        <p:nvSpPr>
          <p:cNvPr id="5" name="Picture Placeholder 4">
            <a:extLst>
              <a:ext uri="{FF2B5EF4-FFF2-40B4-BE49-F238E27FC236}">
                <a16:creationId xmlns:a16="http://schemas.microsoft.com/office/drawing/2014/main" id="{E01AD265-C077-D2E6-A55F-F8D507D6FF1E}"/>
              </a:ext>
            </a:extLst>
          </p:cNvPr>
          <p:cNvSpPr>
            <a:spLocks noGrp="1"/>
          </p:cNvSpPr>
          <p:nvPr>
            <p:ph type="pic" idx="3"/>
          </p:nvPr>
        </p:nvSpPr>
        <p:spPr>
          <a:xfrm flipV="1">
            <a:off x="186745" y="4979900"/>
            <a:ext cx="1455313" cy="45719"/>
          </a:xfrm>
        </p:spPr>
      </p:sp>
    </p:spTree>
    <p:extLst>
      <p:ext uri="{BB962C8B-B14F-4D97-AF65-F5344CB8AC3E}">
        <p14:creationId xmlns:p14="http://schemas.microsoft.com/office/powerpoint/2010/main" val="351211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682" y="340411"/>
            <a:ext cx="7675451" cy="864296"/>
          </a:xfrm>
        </p:spPr>
        <p:txBody>
          <a:bodyPr/>
          <a:lstStyle/>
          <a:p>
            <a:r>
              <a:rPr lang="en-US" dirty="0"/>
              <a:t>APPLICATIONS</a:t>
            </a:r>
            <a:endParaRPr lang="en-IN" dirty="0"/>
          </a:p>
        </p:txBody>
      </p:sp>
      <p:sp>
        <p:nvSpPr>
          <p:cNvPr id="3" name="Subtitle 2"/>
          <p:cNvSpPr>
            <a:spLocks noGrp="1"/>
          </p:cNvSpPr>
          <p:nvPr>
            <p:ph type="subTitle" idx="1"/>
          </p:nvPr>
        </p:nvSpPr>
        <p:spPr>
          <a:xfrm>
            <a:off x="441415" y="1079446"/>
            <a:ext cx="5458858" cy="2734085"/>
          </a:xfrm>
        </p:spPr>
        <p:txBody>
          <a:bodyPr/>
          <a:lstStyle/>
          <a:p>
            <a:r>
              <a:rPr lang="en-IN" b="1" dirty="0"/>
              <a:t>The applications of wireless notice board mainly include public places like</a:t>
            </a:r>
          </a:p>
          <a:p>
            <a:pPr marL="482600" indent="-342900">
              <a:buAutoNum type="arabicPeriod"/>
            </a:pPr>
            <a:r>
              <a:rPr lang="en-IN" b="1" dirty="0"/>
              <a:t>Colleges</a:t>
            </a:r>
          </a:p>
          <a:p>
            <a:pPr marL="482600" indent="-342900">
              <a:buAutoNum type="arabicPeriod"/>
            </a:pPr>
            <a:r>
              <a:rPr lang="en-IN" b="1" dirty="0"/>
              <a:t>Bus stands</a:t>
            </a:r>
          </a:p>
          <a:p>
            <a:pPr marL="482600" indent="-342900">
              <a:buAutoNum type="arabicPeriod"/>
            </a:pPr>
            <a:r>
              <a:rPr lang="en-IN" b="1" dirty="0"/>
              <a:t> Railway stations</a:t>
            </a:r>
          </a:p>
          <a:p>
            <a:pPr marL="482600" indent="-342900">
              <a:buAutoNum type="arabicPeriod"/>
            </a:pPr>
            <a:r>
              <a:rPr lang="en-IN" b="1" dirty="0"/>
              <a:t> Airports</a:t>
            </a:r>
          </a:p>
          <a:p>
            <a:pPr marL="482600" indent="-342900">
              <a:buAutoNum type="arabicPeriod"/>
            </a:pPr>
            <a:r>
              <a:rPr lang="en-IN" b="1" dirty="0"/>
              <a:t> Shopping malls and</a:t>
            </a:r>
          </a:p>
          <a:p>
            <a:pPr marL="482600" indent="-342900">
              <a:buFont typeface="Hind Light"/>
              <a:buAutoNum type="arabicPeriod"/>
            </a:pPr>
            <a:r>
              <a:rPr lang="en-IN" b="1" dirty="0"/>
              <a:t>Parks to display the information wirelessly.</a:t>
            </a:r>
          </a:p>
          <a:p>
            <a:pPr marL="482600" indent="-342900"/>
            <a:r>
              <a:rPr lang="en-IN" b="1" dirty="0"/>
              <a:t> These applications are use By using WLNA  such as Wi-Fi, Cell phones, wireless power transfer, computer interface devices, and various wireless communication-based.</a:t>
            </a:r>
          </a:p>
          <a:p>
            <a:pPr marL="482600" indent="-342900"/>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D24F-3912-D9B5-F5F1-458D816D00C9}"/>
              </a:ext>
            </a:extLst>
          </p:cNvPr>
          <p:cNvSpPr>
            <a:spLocks noGrp="1"/>
          </p:cNvSpPr>
          <p:nvPr>
            <p:ph type="title"/>
          </p:nvPr>
        </p:nvSpPr>
        <p:spPr>
          <a:xfrm>
            <a:off x="-1778501" y="540125"/>
            <a:ext cx="7704000" cy="477600"/>
          </a:xfrm>
        </p:spPr>
        <p:txBody>
          <a:bodyPr/>
          <a:lstStyle/>
          <a:p>
            <a:r>
              <a:rPr lang="en-US" dirty="0"/>
              <a:t>REFERENCE</a:t>
            </a:r>
            <a:endParaRPr lang="en-IN" dirty="0"/>
          </a:p>
        </p:txBody>
      </p:sp>
      <p:sp>
        <p:nvSpPr>
          <p:cNvPr id="3" name="Text Placeholder 2">
            <a:extLst>
              <a:ext uri="{FF2B5EF4-FFF2-40B4-BE49-F238E27FC236}">
                <a16:creationId xmlns:a16="http://schemas.microsoft.com/office/drawing/2014/main" id="{BA8EC622-369C-FFE4-8ED1-DFCA3C4E5FC1}"/>
              </a:ext>
            </a:extLst>
          </p:cNvPr>
          <p:cNvSpPr>
            <a:spLocks noGrp="1"/>
          </p:cNvSpPr>
          <p:nvPr>
            <p:ph type="body" idx="1"/>
          </p:nvPr>
        </p:nvSpPr>
        <p:spPr/>
        <p:style>
          <a:lnRef idx="2">
            <a:schemeClr val="accent1"/>
          </a:lnRef>
          <a:fillRef idx="1">
            <a:schemeClr val="lt1"/>
          </a:fillRef>
          <a:effectRef idx="0">
            <a:schemeClr val="accent1"/>
          </a:effectRef>
          <a:fontRef idx="minor">
            <a:schemeClr val="dk1"/>
          </a:fontRef>
        </p:style>
        <p:txBody>
          <a:bodyPr/>
          <a:lstStyle/>
          <a:p>
            <a:pPr>
              <a:buFont typeface="Wingdings" panose="05000000000000000000" pitchFamily="2" charset="2"/>
              <a:buChar char="§"/>
            </a:pPr>
            <a:r>
              <a:rPr lang="en-US" sz="1100" dirty="0">
                <a:latin typeface="+mn-lt"/>
              </a:rPr>
              <a:t>Neeraj </a:t>
            </a:r>
            <a:r>
              <a:rPr lang="en-US" sz="1100" dirty="0" err="1">
                <a:latin typeface="+mn-lt"/>
              </a:rPr>
              <a:t>kheral</a:t>
            </a:r>
            <a:r>
              <a:rPr lang="en-US" sz="1100" dirty="0">
                <a:latin typeface="+mn-lt"/>
              </a:rPr>
              <a:t>, Divya Shukla2, </a:t>
            </a:r>
            <a:r>
              <a:rPr lang="en-US" sz="1100" dirty="0" err="1">
                <a:latin typeface="+mn-lt"/>
              </a:rPr>
              <a:t>Shambavi</a:t>
            </a:r>
            <a:r>
              <a:rPr lang="en-US" sz="1100" dirty="0">
                <a:latin typeface="+mn-lt"/>
              </a:rPr>
              <a:t> “Development of Simple and </a:t>
            </a:r>
            <a:r>
              <a:rPr lang="en-US" sz="1100" dirty="0" err="1">
                <a:latin typeface="+mn-lt"/>
              </a:rPr>
              <a:t>lowcost</a:t>
            </a:r>
            <a:r>
              <a:rPr lang="en-US" sz="1100" dirty="0">
                <a:latin typeface="+mn-lt"/>
              </a:rPr>
              <a:t> Android Based Wireless Electronic Noticeboard “ 2016 5th International conference on Reliability ,Infocom Technologies and optimization(ICRITO)</a:t>
            </a:r>
          </a:p>
          <a:p>
            <a:pPr marL="139700" indent="0">
              <a:buNone/>
            </a:pPr>
            <a:r>
              <a:rPr lang="en-US" sz="1100" dirty="0">
                <a:latin typeface="+mn-lt"/>
              </a:rPr>
              <a:t>       </a:t>
            </a:r>
            <a:r>
              <a:rPr lang="en-US" sz="1600" dirty="0">
                <a:latin typeface="High Tower Text" panose="02040502050506030303" pitchFamily="18" charset="0"/>
              </a:rPr>
              <a:t> </a:t>
            </a:r>
          </a:p>
          <a:p>
            <a:r>
              <a:rPr lang="en-US" sz="1100" dirty="0" err="1">
                <a:latin typeface="+mn-lt"/>
              </a:rPr>
              <a:t>yash</a:t>
            </a:r>
            <a:r>
              <a:rPr lang="en-US" sz="1100" dirty="0">
                <a:latin typeface="+mn-lt"/>
              </a:rPr>
              <a:t> ,</a:t>
            </a:r>
            <a:r>
              <a:rPr lang="en-US" sz="1100" dirty="0" err="1">
                <a:latin typeface="+mn-lt"/>
              </a:rPr>
              <a:t>Giva.Siva</a:t>
            </a:r>
            <a:r>
              <a:rPr lang="en-US" sz="1100" dirty="0">
                <a:latin typeface="+mn-lt"/>
              </a:rPr>
              <a:t> </a:t>
            </a:r>
            <a:r>
              <a:rPr lang="en-US" sz="1100" dirty="0" err="1">
                <a:latin typeface="+mn-lt"/>
              </a:rPr>
              <a:t>perumal</a:t>
            </a:r>
            <a:r>
              <a:rPr lang="en-US" sz="1100" dirty="0">
                <a:latin typeface="+mn-lt"/>
              </a:rPr>
              <a:t>, Radhika Mujumdar, Sridhar </a:t>
            </a:r>
            <a:r>
              <a:rPr lang="en-US" sz="1100" dirty="0" err="1">
                <a:latin typeface="+mn-lt"/>
              </a:rPr>
              <a:t>Lokanath</a:t>
            </a:r>
            <a:r>
              <a:rPr lang="en-US" sz="1100" dirty="0">
                <a:latin typeface="+mn-lt"/>
              </a:rPr>
              <a:t> “Large Screen Wireless Notice Display System “                 2015   International Conference on </a:t>
            </a:r>
            <a:r>
              <a:rPr lang="en-US" sz="1100" dirty="0" err="1">
                <a:latin typeface="+mn-lt"/>
              </a:rPr>
              <a:t>Computaional</a:t>
            </a:r>
            <a:r>
              <a:rPr lang="en-US" sz="1100" dirty="0">
                <a:latin typeface="+mn-lt"/>
              </a:rPr>
              <a:t> Intelligence and computing Research,2015</a:t>
            </a:r>
          </a:p>
          <a:p>
            <a:pPr marL="139700" indent="0">
              <a:buNone/>
            </a:pPr>
            <a:r>
              <a:rPr lang="en-US" sz="1600" dirty="0">
                <a:latin typeface="+mn-lt"/>
              </a:rPr>
              <a:t>   </a:t>
            </a:r>
          </a:p>
          <a:p>
            <a:r>
              <a:rPr lang="en-US" sz="1100" dirty="0">
                <a:latin typeface="+mn-lt"/>
              </a:rPr>
              <a:t>Dharmendra </a:t>
            </a:r>
            <a:r>
              <a:rPr lang="en-US" sz="1100" dirty="0" err="1">
                <a:latin typeface="+mn-lt"/>
              </a:rPr>
              <a:t>kumar</a:t>
            </a:r>
            <a:r>
              <a:rPr lang="en-US" sz="1100" dirty="0">
                <a:latin typeface="+mn-lt"/>
              </a:rPr>
              <a:t> Sharma, Vineet Tiwari, Krishan Kumar B.A. </a:t>
            </a:r>
            <a:r>
              <a:rPr lang="en-US" sz="1100" dirty="0" err="1">
                <a:latin typeface="+mn-lt"/>
              </a:rPr>
              <a:t>Botre</a:t>
            </a:r>
            <a:r>
              <a:rPr lang="en-US" sz="1100" dirty="0">
                <a:latin typeface="+mn-lt"/>
              </a:rPr>
              <a:t>, S.A. </a:t>
            </a:r>
            <a:r>
              <a:rPr lang="en-US" sz="1100" dirty="0" err="1">
                <a:latin typeface="+mn-lt"/>
              </a:rPr>
              <a:t>Akbar“Small</a:t>
            </a:r>
            <a:r>
              <a:rPr lang="en-US" sz="1100" dirty="0">
                <a:latin typeface="+mn-lt"/>
              </a:rPr>
              <a:t> and medium Range Wireless Electronic Engineering research </a:t>
            </a:r>
            <a:r>
              <a:rPr lang="en-US" sz="1100" dirty="0" err="1">
                <a:latin typeface="+mn-lt"/>
              </a:rPr>
              <a:t>Institute,Pilani</a:t>
            </a:r>
            <a:r>
              <a:rPr lang="en-US" sz="1100" dirty="0">
                <a:latin typeface="+mn-lt"/>
              </a:rPr>
              <a:t>,</a:t>
            </a:r>
          </a:p>
          <a:p>
            <a:endParaRPr lang="en-IN" dirty="0">
              <a:latin typeface="+mn-lt"/>
            </a:endParaRPr>
          </a:p>
          <a:p>
            <a:r>
              <a:rPr lang="en-IN" sz="1100" dirty="0" err="1">
                <a:latin typeface="+mn-lt"/>
              </a:rPr>
              <a:t>Kruthika</a:t>
            </a:r>
            <a:r>
              <a:rPr lang="en-IN" sz="1100" dirty="0">
                <a:latin typeface="+mn-lt"/>
              </a:rPr>
              <a:t> </a:t>
            </a:r>
            <a:r>
              <a:rPr lang="en-IN" sz="1100" dirty="0" err="1">
                <a:latin typeface="+mn-lt"/>
              </a:rPr>
              <a:t>Simha,Chethan</a:t>
            </a:r>
            <a:r>
              <a:rPr lang="en-IN" sz="1100" dirty="0">
                <a:latin typeface="+mn-lt"/>
              </a:rPr>
              <a:t> </a:t>
            </a:r>
            <a:r>
              <a:rPr lang="en-IN" sz="1100" dirty="0" err="1">
                <a:latin typeface="+mn-lt"/>
              </a:rPr>
              <a:t>Kumar,Parinitha</a:t>
            </a:r>
            <a:r>
              <a:rPr lang="en-IN" sz="1100" dirty="0">
                <a:latin typeface="+mn-lt"/>
              </a:rPr>
              <a:t> </a:t>
            </a:r>
            <a:r>
              <a:rPr lang="en-IN" sz="1100" dirty="0" err="1">
                <a:latin typeface="+mn-lt"/>
              </a:rPr>
              <a:t>C,Shashidhar</a:t>
            </a:r>
            <a:r>
              <a:rPr lang="en-IN" sz="1100" dirty="0">
                <a:latin typeface="+mn-lt"/>
              </a:rPr>
              <a:t> </a:t>
            </a:r>
            <a:r>
              <a:rPr lang="en-IN" sz="1100" dirty="0" err="1">
                <a:latin typeface="+mn-lt"/>
              </a:rPr>
              <a:t>Tantry</a:t>
            </a:r>
            <a:r>
              <a:rPr lang="en-IN" sz="1100" dirty="0">
                <a:latin typeface="+mn-lt"/>
              </a:rPr>
              <a:t>,”electronic notice </a:t>
            </a:r>
            <a:r>
              <a:rPr lang="en-IN" sz="1100" dirty="0" err="1">
                <a:latin typeface="+mn-lt"/>
              </a:rPr>
              <a:t>boardwidth</a:t>
            </a:r>
            <a:r>
              <a:rPr lang="en-IN" sz="1100" dirty="0">
                <a:latin typeface="+mn-lt"/>
              </a:rPr>
              <a:t> multiple output display”</a:t>
            </a:r>
          </a:p>
        </p:txBody>
      </p:sp>
    </p:spTree>
    <p:extLst>
      <p:ext uri="{BB962C8B-B14F-4D97-AF65-F5344CB8AC3E}">
        <p14:creationId xmlns:p14="http://schemas.microsoft.com/office/powerpoint/2010/main" val="364477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54"/>
          <p:cNvSpPr txBox="1">
            <a:spLocks noGrp="1"/>
          </p:cNvSpPr>
          <p:nvPr>
            <p:ph type="title"/>
          </p:nvPr>
        </p:nvSpPr>
        <p:spPr>
          <a:xfrm>
            <a:off x="-274298" y="416090"/>
            <a:ext cx="42081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ABSTRACT</a:t>
            </a:r>
            <a:endParaRPr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
        <p:nvSpPr>
          <p:cNvPr id="2505" name="Google Shape;2505;p54"/>
          <p:cNvSpPr txBox="1">
            <a:spLocks noGrp="1"/>
          </p:cNvSpPr>
          <p:nvPr>
            <p:ph type="subTitle" idx="1"/>
          </p:nvPr>
        </p:nvSpPr>
        <p:spPr>
          <a:xfrm>
            <a:off x="542248" y="416090"/>
            <a:ext cx="4856084" cy="3169801"/>
          </a:xfrm>
          <a:prstGeom prst="rect">
            <a:avLst/>
          </a:prstGeom>
        </p:spPr>
        <p:txBody>
          <a:bodyPr spcFirstLastPara="1" wrap="square" lIns="91425" tIns="91425" rIns="91425" bIns="91425" anchor="b" anchorCtr="0">
            <a:noAutofit/>
          </a:bodyPr>
          <a:lstStyle/>
          <a:p>
            <a:pPr marL="0" lvl="0" indent="0"/>
            <a:r>
              <a:rPr lang="en-IN" sz="1400" b="1" dirty="0"/>
              <a:t>Wireless digital notice board display to gather the information on display of LED matrix. This project can be also used in institutions or organization etc. but, sending notices day to day is a heavy process. This project deals with advanced notice board. In Our proposed system the user will enable to transmit notices wirelessly on a notice board using Controller </a:t>
            </a:r>
            <a:r>
              <a:rPr lang="en-IN" sz="1400" b="1" dirty="0" err="1"/>
              <a:t>NodeMcu</a:t>
            </a:r>
            <a:r>
              <a:rPr lang="en-IN" sz="1400" b="1" dirty="0"/>
              <a:t> having Wi-Fi Module with smart phone and users get auto notification using cloud. Its operation is based on microcontroller </a:t>
            </a:r>
            <a:r>
              <a:rPr lang="en-IN" sz="1400" b="1" dirty="0" err="1"/>
              <a:t>NodeMcu</a:t>
            </a:r>
            <a:r>
              <a:rPr lang="en-IN" sz="1400" b="1" dirty="0"/>
              <a:t>. </a:t>
            </a:r>
            <a:endParaRPr sz="1400" b="1" dirty="0"/>
          </a:p>
        </p:txBody>
      </p:sp>
      <p:pic>
        <p:nvPicPr>
          <p:cNvPr id="2506" name="Google Shape;2506;p54"/>
          <p:cNvPicPr preferRelativeResize="0">
            <a:picLocks noGrp="1"/>
          </p:cNvPicPr>
          <p:nvPr>
            <p:ph type="pic" idx="2"/>
          </p:nvPr>
        </p:nvPicPr>
        <p:blipFill rotWithShape="1">
          <a:blip r:embed="rId3">
            <a:alphaModFix/>
          </a:blip>
          <a:srcRect l="34871" r="11097"/>
          <a:stretch/>
        </p:blipFill>
        <p:spPr>
          <a:xfrm>
            <a:off x="5532700" y="986850"/>
            <a:ext cx="2579101" cy="31698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822" y="540125"/>
            <a:ext cx="7704000" cy="477600"/>
          </a:xfrm>
        </p:spPr>
        <p:txBody>
          <a:bodyPr/>
          <a:lstStyle/>
          <a:p>
            <a:r>
              <a:rPr lang="en-US" dirty="0"/>
              <a:t>CONCLUSION</a:t>
            </a:r>
            <a:endParaRPr lang="en-IN" dirty="0"/>
          </a:p>
        </p:txBody>
      </p:sp>
      <p:sp>
        <p:nvSpPr>
          <p:cNvPr id="3" name="Text Placeholder 2"/>
          <p:cNvSpPr>
            <a:spLocks noGrp="1"/>
          </p:cNvSpPr>
          <p:nvPr>
            <p:ph type="body" idx="1"/>
          </p:nvPr>
        </p:nvSpPr>
        <p:spPr>
          <a:xfrm>
            <a:off x="597650" y="1268569"/>
            <a:ext cx="7704000" cy="4417451"/>
          </a:xfrm>
        </p:spPr>
        <p:txBody>
          <a:bodyPr/>
          <a:lstStyle/>
          <a:p>
            <a:r>
              <a:rPr lang="en-IN" sz="1800" b="1" dirty="0">
                <a:latin typeface="Hind" charset="0"/>
                <a:cs typeface="Hind" charset="0"/>
              </a:rPr>
              <a:t>It is fully involved in using of papers in displaying of notices is avoided and the information can be updated by the every second. It also makes the system compatible with more than one wireless technology.</a:t>
            </a:r>
          </a:p>
          <a:p>
            <a:r>
              <a:rPr lang="en-IN" sz="1800" b="1" dirty="0">
                <a:latin typeface="Hind" charset="0"/>
                <a:cs typeface="Hind" charset="0"/>
              </a:rPr>
              <a:t>This project describes the </a:t>
            </a:r>
            <a:r>
              <a:rPr lang="en-IN" sz="1800" b="1" dirty="0" err="1">
                <a:latin typeface="Hind" charset="0"/>
                <a:cs typeface="Hind" charset="0"/>
              </a:rPr>
              <a:t>Wi-fi</a:t>
            </a:r>
            <a:r>
              <a:rPr lang="en-IN" sz="1800" b="1" dirty="0">
                <a:latin typeface="Hind" charset="0"/>
                <a:cs typeface="Hind" charset="0"/>
              </a:rPr>
              <a:t> based LED display.</a:t>
            </a:r>
          </a:p>
          <a:p>
            <a:r>
              <a:rPr lang="en-IN" sz="1800" b="1" dirty="0">
                <a:latin typeface="Hind" charset="0"/>
                <a:cs typeface="Hind" charset="0"/>
              </a:rPr>
              <a:t> Wireless Electronic Notice Board is used for transmission of text data through wireless  interfaced with microcontroller [11]. It displays online message on public places. </a:t>
            </a:r>
          </a:p>
          <a:p>
            <a:r>
              <a:rPr lang="en-IN" sz="1800" b="1" dirty="0">
                <a:latin typeface="Hind" charset="0"/>
                <a:cs typeface="Hind" charset="0"/>
              </a:rPr>
              <a:t>The system consists of a  receiver and a display unit which can be programmed from an authorized mobile phone</a:t>
            </a:r>
            <a:r>
              <a:rPr lang="en-IN" sz="1800" dirty="0">
                <a:latin typeface="Hind" charset="0"/>
                <a:cs typeface="Hind"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1794209" y="1488262"/>
            <a:ext cx="7704000" cy="5193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600" dirty="0"/>
              <a:t> THANK YOU </a:t>
            </a:r>
            <a:endParaRPr kumimoji="0" lang="en-IN" sz="66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752754" y="1746727"/>
            <a:ext cx="4643021" cy="757776"/>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2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 name="Title 1"/>
          <p:cNvSpPr txBox="1">
            <a:spLocks/>
          </p:cNvSpPr>
          <p:nvPr/>
        </p:nvSpPr>
        <p:spPr>
          <a:xfrm>
            <a:off x="4154783" y="769640"/>
            <a:ext cx="4744594" cy="3544263"/>
          </a:xfrm>
          <a:prstGeom prst="rect">
            <a:avLst/>
          </a:prstGeom>
        </p:spPr>
        <p:txBody>
          <a:bodyPr/>
          <a:lstStyle/>
          <a:p>
            <a:pPr marR="0" lvl="0" algn="l" defTabSz="914400" rtl="0" eaLnBrk="1" fontAlgn="auto" latinLnBrk="0" hangingPunct="1">
              <a:lnSpc>
                <a:spcPct val="100000"/>
              </a:lnSpc>
              <a:spcBef>
                <a:spcPts val="0"/>
              </a:spcBef>
              <a:spcAft>
                <a:spcPts val="0"/>
              </a:spcAft>
              <a:buClr>
                <a:srgbClr val="000000"/>
              </a:buClr>
              <a:buSzTx/>
              <a:tabLst/>
              <a:defRPr/>
            </a:pPr>
            <a:endParaRPr lang="en-US" sz="1800" b="1" dirty="0"/>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800" b="1"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1800" b="1" dirty="0"/>
              <a:t>Introduction</a:t>
            </a: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1800" b="1" dirty="0"/>
              <a:t>Block Diagram</a:t>
            </a: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1800" b="1" dirty="0"/>
              <a:t>Components</a:t>
            </a: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1800" b="1" dirty="0"/>
              <a:t>Software</a:t>
            </a: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kumimoji="0" lang="en-US" sz="1800" b="1" i="0" u="none" strike="noStrike" kern="0" cap="none" spc="0" normalizeH="0" baseline="0" noProof="0" dirty="0">
                <a:ln>
                  <a:noFill/>
                </a:ln>
                <a:solidFill>
                  <a:srgbClr val="000000"/>
                </a:solidFill>
                <a:effectLst/>
                <a:uLnTx/>
                <a:uFillTx/>
                <a:latin typeface="Arial"/>
                <a:ea typeface="Arial"/>
                <a:cs typeface="Arial"/>
                <a:sym typeface="Arial"/>
              </a:rPr>
              <a:t>Hardware</a:t>
            </a: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1800" b="1" dirty="0"/>
              <a:t>Advantages</a:t>
            </a: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1800" b="1" dirty="0"/>
              <a:t>Disadvantages</a:t>
            </a:r>
            <a:endParaRPr kumimoji="0" lang="en-US" sz="1800" b="1"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kumimoji="0" lang="en-US" sz="1800" b="1" i="0" u="none" strike="noStrike" kern="0" cap="none" spc="0" normalizeH="0" baseline="0" noProof="0" dirty="0">
                <a:ln>
                  <a:noFill/>
                </a:ln>
                <a:solidFill>
                  <a:srgbClr val="000000"/>
                </a:solidFill>
                <a:effectLst/>
                <a:uLnTx/>
                <a:uFillTx/>
                <a:latin typeface="Arial"/>
                <a:ea typeface="Arial"/>
                <a:cs typeface="Arial"/>
                <a:sym typeface="Arial"/>
              </a:rPr>
              <a:t>Applications</a:t>
            </a: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1800" b="1" dirty="0"/>
              <a:t>Reference</a:t>
            </a:r>
            <a:endParaRPr kumimoji="0" lang="en-US" sz="1800" b="1"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1800" b="1" dirty="0"/>
              <a:t>Conclusion</a:t>
            </a:r>
          </a:p>
        </p:txBody>
      </p:sp>
      <p:sp>
        <p:nvSpPr>
          <p:cNvPr id="4" name="Rectangle 3"/>
          <p:cNvSpPr/>
          <p:nvPr/>
        </p:nvSpPr>
        <p:spPr>
          <a:xfrm>
            <a:off x="5299969" y="648070"/>
            <a:ext cx="2663301" cy="523220"/>
          </a:xfrm>
          <a:prstGeom prst="rect">
            <a:avLst/>
          </a:prstGeom>
        </p:spPr>
        <p:txBody>
          <a:bodyPr wrap="square">
            <a:spAutoFit/>
          </a:bodyPr>
          <a:lstStyle/>
          <a:p>
            <a:r>
              <a:rPr lang="en-US" sz="2800" b="1" dirty="0">
                <a:solidFill>
                  <a:schemeClr val="dk1"/>
                </a:solidFill>
                <a:latin typeface="Poppins"/>
                <a:ea typeface="Poppins"/>
                <a:cs typeface="Poppins"/>
                <a:sym typeface="Poppins"/>
              </a:rPr>
              <a:t>CONTENTS</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74"/>
          <p:cNvSpPr txBox="1">
            <a:spLocks noGrp="1"/>
          </p:cNvSpPr>
          <p:nvPr>
            <p:ph type="title"/>
          </p:nvPr>
        </p:nvSpPr>
        <p:spPr>
          <a:xfrm>
            <a:off x="932155" y="544867"/>
            <a:ext cx="4739766"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INTRO</a:t>
            </a:r>
            <a:r>
              <a:rPr lang="en" dirty="0"/>
              <a:t>DUCTION</a:t>
            </a:r>
            <a:endParaRPr dirty="0"/>
          </a:p>
        </p:txBody>
      </p:sp>
      <p:sp>
        <p:nvSpPr>
          <p:cNvPr id="2835" name="Google Shape;2835;p74"/>
          <p:cNvSpPr txBox="1">
            <a:spLocks noGrp="1"/>
          </p:cNvSpPr>
          <p:nvPr>
            <p:ph type="body" idx="1"/>
          </p:nvPr>
        </p:nvSpPr>
        <p:spPr>
          <a:xfrm>
            <a:off x="1307205" y="1294328"/>
            <a:ext cx="6178171" cy="3484610"/>
          </a:xfrm>
          <a:prstGeom prst="rect">
            <a:avLst/>
          </a:prstGeom>
        </p:spPr>
        <p:txBody>
          <a:bodyPr spcFirstLastPara="1" wrap="square" lIns="91425" tIns="91425" rIns="91425" bIns="91425" anchor="t" anchorCtr="0">
            <a:noAutofit/>
          </a:bodyPr>
          <a:lstStyle/>
          <a:p>
            <a:pPr marL="0" indent="0"/>
            <a:r>
              <a:rPr lang="en-IN" sz="1200" b="1" dirty="0">
                <a:latin typeface="Hind"/>
                <a:ea typeface="Hind"/>
                <a:cs typeface="Hind"/>
                <a:sym typeface="Hind"/>
              </a:rPr>
              <a:t>To realize the proposed digital notice board on cloud platform, we have developed following </a:t>
            </a:r>
            <a:r>
              <a:rPr lang="en-IN" sz="1200" b="1" dirty="0" err="1">
                <a:latin typeface="Hind"/>
                <a:ea typeface="Hind"/>
                <a:cs typeface="Hind"/>
                <a:sym typeface="Hind"/>
              </a:rPr>
              <a:t>protoIn</a:t>
            </a:r>
            <a:r>
              <a:rPr lang="en-IN" sz="1200" b="1" dirty="0">
                <a:latin typeface="Hind"/>
                <a:ea typeface="Hind"/>
                <a:cs typeface="Hind"/>
                <a:sym typeface="Hind"/>
              </a:rPr>
              <a:t> this system we can display a message or notice to some display device like LCD, and this message can be easily set or changed from anywhere in the world, just by using the SMS facility of your mobile handset.</a:t>
            </a:r>
          </a:p>
          <a:p>
            <a:pPr marL="0" indent="0"/>
            <a:r>
              <a:rPr lang="en-IN" sz="1200" b="1" dirty="0">
                <a:latin typeface="Hind"/>
                <a:ea typeface="Hind"/>
                <a:cs typeface="Hind"/>
                <a:sym typeface="Hind"/>
              </a:rPr>
              <a:t>type model. It consists of </a:t>
            </a:r>
            <a:r>
              <a:rPr lang="en-IN" sz="1200" b="1" dirty="0" err="1">
                <a:latin typeface="Hind"/>
                <a:ea typeface="Hind"/>
                <a:cs typeface="Hind"/>
                <a:sym typeface="Hind"/>
              </a:rPr>
              <a:t>NodeMcu</a:t>
            </a:r>
            <a:r>
              <a:rPr lang="en-IN" sz="1200" b="1" dirty="0">
                <a:latin typeface="Hind"/>
                <a:ea typeface="Hind"/>
                <a:cs typeface="Hind"/>
                <a:sym typeface="Hind"/>
              </a:rPr>
              <a:t> which have in built </a:t>
            </a:r>
            <a:r>
              <a:rPr lang="en-IN" sz="1200" b="1" dirty="0" err="1">
                <a:latin typeface="Hind"/>
                <a:ea typeface="Hind"/>
                <a:cs typeface="Hind"/>
                <a:sym typeface="Hind"/>
              </a:rPr>
              <a:t>WiFi</a:t>
            </a:r>
            <a:r>
              <a:rPr lang="en-IN" sz="1200" b="1" dirty="0">
                <a:latin typeface="Hind"/>
                <a:ea typeface="Hind"/>
                <a:cs typeface="Hind"/>
                <a:sym typeface="Hind"/>
              </a:rPr>
              <a:t> Module. </a:t>
            </a:r>
          </a:p>
          <a:p>
            <a:pPr marL="0" indent="0"/>
            <a:r>
              <a:rPr lang="en-IN" sz="1200" b="1" dirty="0">
                <a:latin typeface="Hind"/>
                <a:ea typeface="Hind"/>
                <a:cs typeface="Hind"/>
                <a:sym typeface="Hind"/>
              </a:rPr>
              <a:t>Mobile phone and LED Matrix is used for testing the proposed model. </a:t>
            </a:r>
            <a:r>
              <a:rPr lang="en-IN" sz="1200" b="1" dirty="0" err="1">
                <a:latin typeface="Hind"/>
                <a:ea typeface="Hind"/>
                <a:cs typeface="Hind"/>
                <a:sym typeface="Hind"/>
              </a:rPr>
              <a:t>NodeMCU</a:t>
            </a:r>
            <a:r>
              <a:rPr lang="en-IN" sz="1200" b="1" dirty="0">
                <a:latin typeface="Hind"/>
                <a:ea typeface="Hind"/>
                <a:cs typeface="Hind"/>
                <a:sym typeface="Hind"/>
              </a:rPr>
              <a:t> is a firmware that allows you to program the ESP8266 modules with LUA script.</a:t>
            </a:r>
          </a:p>
          <a:p>
            <a:pPr marL="0" indent="0"/>
            <a:r>
              <a:rPr lang="en-IN" sz="1200" b="1" dirty="0">
                <a:latin typeface="Hind"/>
                <a:ea typeface="Hind"/>
                <a:cs typeface="Hind"/>
                <a:sym typeface="Hind"/>
              </a:rPr>
              <a:t> It is very similar to the way you program </a:t>
            </a:r>
            <a:r>
              <a:rPr lang="en-IN" sz="1200" b="1" dirty="0" err="1">
                <a:latin typeface="Hind"/>
                <a:ea typeface="Hind"/>
                <a:cs typeface="Hind"/>
                <a:sym typeface="Hind"/>
              </a:rPr>
              <a:t>Arduino</a:t>
            </a:r>
            <a:r>
              <a:rPr lang="en-IN" sz="1200" b="1" dirty="0">
                <a:latin typeface="Hind"/>
                <a:ea typeface="Hind"/>
                <a:cs typeface="Hind"/>
                <a:sym typeface="Hind"/>
              </a:rPr>
              <a:t>. With just a few lines of code you can establish a </a:t>
            </a:r>
            <a:r>
              <a:rPr lang="en-IN" sz="1200" b="1" dirty="0" err="1">
                <a:latin typeface="Hind"/>
                <a:ea typeface="Hind"/>
                <a:cs typeface="Hind"/>
                <a:sym typeface="Hind"/>
              </a:rPr>
              <a:t>WiFi</a:t>
            </a:r>
            <a:r>
              <a:rPr lang="en-IN" sz="1200" b="1" dirty="0">
                <a:latin typeface="Hind"/>
                <a:ea typeface="Hind"/>
                <a:cs typeface="Hind"/>
                <a:sym typeface="Hind"/>
              </a:rPr>
              <a:t> connection, control the ESP8266 GPIOs, turning your ESP8266 into a web server and a lot more. The Controller will be connected to the internet through Wi-Fi module. </a:t>
            </a:r>
          </a:p>
          <a:p>
            <a:pPr marL="0" indent="0"/>
            <a:r>
              <a:rPr lang="en-IN" sz="1200" b="1" dirty="0">
                <a:latin typeface="Hind"/>
                <a:ea typeface="Hind"/>
                <a:cs typeface="Hind"/>
                <a:sym typeface="Hind"/>
              </a:rPr>
              <a:t>The user will send the notice through internet from the smart phone. The </a:t>
            </a:r>
            <a:r>
              <a:rPr lang="en-IN" sz="1200" b="1" dirty="0" err="1">
                <a:latin typeface="Hind"/>
                <a:ea typeface="Hind"/>
                <a:cs typeface="Hind"/>
                <a:sym typeface="Hind"/>
              </a:rPr>
              <a:t>NodeMcu</a:t>
            </a:r>
            <a:r>
              <a:rPr lang="en-IN" sz="1200" b="1" dirty="0">
                <a:latin typeface="Hind"/>
                <a:ea typeface="Hind"/>
                <a:cs typeface="Hind"/>
                <a:sym typeface="Hind"/>
              </a:rPr>
              <a:t> will read that notice from the internet and display it on the notice board. The data will also be uploaded on cloud and other user will also be connected to the cloud. </a:t>
            </a:r>
          </a:p>
          <a:p>
            <a:pPr marL="0" indent="0"/>
            <a:r>
              <a:rPr lang="en-IN" sz="1200" b="1" dirty="0">
                <a:latin typeface="Hind"/>
                <a:ea typeface="Hind"/>
                <a:cs typeface="Hind"/>
                <a:sym typeface="Hind"/>
              </a:rPr>
              <a:t>This enables the multiple users to operate the digital notice board.</a:t>
            </a:r>
            <a:endParaRPr sz="1200" b="1" dirty="0">
              <a:latin typeface="Hind"/>
              <a:ea typeface="Hind"/>
              <a:cs typeface="Hind"/>
              <a:sym typeface="Hi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5E2C-3FFC-5A38-A150-BDB41007FE2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5002B93-1CDC-C1EC-A3AE-0B058C0A0C5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59980C4-EB11-F656-BCC6-93560C8F9A79}"/>
              </a:ext>
            </a:extLst>
          </p:cNvPr>
          <p:cNvPicPr>
            <a:picLocks noChangeAspect="1"/>
          </p:cNvPicPr>
          <p:nvPr/>
        </p:nvPicPr>
        <p:blipFill rotWithShape="1">
          <a:blip r:embed="rId2"/>
          <a:srcRect l="25126" r="18195" b="7292"/>
          <a:stretch/>
        </p:blipFill>
        <p:spPr>
          <a:xfrm>
            <a:off x="0" y="187376"/>
            <a:ext cx="9218951" cy="6209333"/>
          </a:xfrm>
          <a:prstGeom prst="rect">
            <a:avLst/>
          </a:prstGeom>
        </p:spPr>
      </p:pic>
      <p:sp>
        <p:nvSpPr>
          <p:cNvPr id="6" name="Arrow: Right 5">
            <a:extLst>
              <a:ext uri="{FF2B5EF4-FFF2-40B4-BE49-F238E27FC236}">
                <a16:creationId xmlns:a16="http://schemas.microsoft.com/office/drawing/2014/main" id="{983E6C4F-FCC3-C1CB-6E1B-4C55628DCAF4}"/>
              </a:ext>
            </a:extLst>
          </p:cNvPr>
          <p:cNvSpPr/>
          <p:nvPr/>
        </p:nvSpPr>
        <p:spPr>
          <a:xfrm>
            <a:off x="2248526" y="2218544"/>
            <a:ext cx="59960" cy="59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84649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42D8-640B-1A01-8E90-CDF43A364316}"/>
              </a:ext>
            </a:extLst>
          </p:cNvPr>
          <p:cNvSpPr>
            <a:spLocks noGrp="1"/>
          </p:cNvSpPr>
          <p:nvPr>
            <p:ph type="title"/>
          </p:nvPr>
        </p:nvSpPr>
        <p:spPr>
          <a:xfrm>
            <a:off x="148492" y="284813"/>
            <a:ext cx="3351712" cy="732787"/>
          </a:xfrm>
        </p:spPr>
        <p:txBody>
          <a:bodyPr/>
          <a:lstStyle/>
          <a:p>
            <a:r>
              <a:rPr lang="en-US" sz="3200" u="sng" dirty="0">
                <a:latin typeface="Calibri" panose="020F0502020204030204" pitchFamily="34" charset="0"/>
                <a:cs typeface="Calibri" panose="020F0502020204030204" pitchFamily="34" charset="0"/>
              </a:rPr>
              <a:t>WORKING</a:t>
            </a:r>
            <a:endParaRPr lang="en-IN" sz="3200" u="sng"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3F17CB8-60B1-2064-98CA-76D7404FAFAD}"/>
              </a:ext>
            </a:extLst>
          </p:cNvPr>
          <p:cNvSpPr>
            <a:spLocks noGrp="1"/>
          </p:cNvSpPr>
          <p:nvPr>
            <p:ph type="body" idx="1"/>
          </p:nvPr>
        </p:nvSpPr>
        <p:spPr>
          <a:xfrm>
            <a:off x="720000" y="1152475"/>
            <a:ext cx="7704000" cy="3906705"/>
          </a:xfrm>
        </p:spPr>
        <p:txBody>
          <a:bodyPr/>
          <a:lstStyle/>
          <a:p>
            <a:r>
              <a:rPr lang="en-US" sz="1800" dirty="0">
                <a:latin typeface="Calibri" panose="020F0502020204030204" pitchFamily="34" charset="0"/>
                <a:cs typeface="Calibri" panose="020F0502020204030204" pitchFamily="34" charset="0"/>
              </a:rPr>
              <a:t>In our project we use power supply, Arduino UNO, LED module, Bluetooth HC-05 and mobile</a:t>
            </a:r>
          </a:p>
          <a:p>
            <a:r>
              <a:rPr lang="en-US" sz="1800" dirty="0">
                <a:latin typeface="Calibri" panose="020F0502020204030204" pitchFamily="34" charset="0"/>
                <a:cs typeface="Calibri" panose="020F0502020204030204" pitchFamily="34" charset="0"/>
              </a:rPr>
              <a:t>application. After uploading the program in Arduino UNO, we will give them external power supply. Due</a:t>
            </a:r>
          </a:p>
          <a:p>
            <a:r>
              <a:rPr lang="en-US" sz="1800" dirty="0">
                <a:latin typeface="Calibri" panose="020F0502020204030204" pitchFamily="34" charset="0"/>
                <a:cs typeface="Calibri" panose="020F0502020204030204" pitchFamily="34" charset="0"/>
              </a:rPr>
              <a:t>to that all functions of equipment’s are on. At that time, we will pass the notice/SMS which we want</a:t>
            </a:r>
          </a:p>
          <a:p>
            <a:r>
              <a:rPr lang="en-US" sz="1800" dirty="0">
                <a:latin typeface="Calibri" panose="020F0502020204030204" pitchFamily="34" charset="0"/>
                <a:cs typeface="Calibri" panose="020F0502020204030204" pitchFamily="34" charset="0"/>
              </a:rPr>
              <a:t>using mobile. Then this notice/SMS will receive by Bluetooth. And by using Arduino this notice/SMS will</a:t>
            </a:r>
          </a:p>
          <a:p>
            <a:r>
              <a:rPr lang="en-US" sz="1800" dirty="0">
                <a:latin typeface="Calibri" panose="020F0502020204030204" pitchFamily="34" charset="0"/>
                <a:cs typeface="Calibri" panose="020F0502020204030204" pitchFamily="34" charset="0"/>
              </a:rPr>
              <a:t>display on digital notice board.</a:t>
            </a:r>
            <a:endParaRPr lang="en-IN" sz="1800" dirty="0">
              <a:latin typeface="Calibri" panose="020F0502020204030204" pitchFamily="34" charset="0"/>
              <a:cs typeface="Calibri" panose="020F0502020204030204" pitchFamily="34" charset="0"/>
            </a:endParaRP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50073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086" y="292963"/>
            <a:ext cx="3844032" cy="514905"/>
          </a:xfrm>
        </p:spPr>
        <p:txBody>
          <a:bodyPr/>
          <a:lstStyle/>
          <a:p>
            <a:r>
              <a:rPr lang="en-US" dirty="0"/>
              <a:t>Block Diagram</a:t>
            </a:r>
            <a:endParaRPr lang="en-IN" dirty="0"/>
          </a:p>
        </p:txBody>
      </p:sp>
      <p:sp>
        <p:nvSpPr>
          <p:cNvPr id="3" name="Text Placeholder 2"/>
          <p:cNvSpPr>
            <a:spLocks noGrp="1"/>
          </p:cNvSpPr>
          <p:nvPr>
            <p:ph type="body" idx="1"/>
          </p:nvPr>
        </p:nvSpPr>
        <p:spPr>
          <a:xfrm>
            <a:off x="1101069" y="1471028"/>
            <a:ext cx="7704000" cy="3450900"/>
          </a:xfrm>
        </p:spPr>
        <p:txBody>
          <a:bodyPr/>
          <a:lstStyle/>
          <a:p>
            <a:pPr>
              <a:buNone/>
            </a:pPr>
            <a:r>
              <a:rPr lang="en-IN" dirty="0"/>
              <a:t>   </a:t>
            </a:r>
          </a:p>
          <a:p>
            <a:endParaRPr lang="en-IN" dirty="0"/>
          </a:p>
        </p:txBody>
      </p:sp>
      <p:sp>
        <p:nvSpPr>
          <p:cNvPr id="27661" name="Rectangle 13"/>
          <p:cNvSpPr>
            <a:spLocks noChangeArrowheads="1"/>
          </p:cNvSpPr>
          <p:nvPr/>
        </p:nvSpPr>
        <p:spPr bwMode="auto">
          <a:xfrm>
            <a:off x="284086" y="791287"/>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900" b="0" i="0" u="none" strike="noStrike" cap="none" normalizeH="0" baseline="0">
                <a:ln>
                  <a:noFill/>
                </a:ln>
                <a:solidFill>
                  <a:schemeClr val="tx1"/>
                </a:solidFill>
                <a:effectLst/>
                <a:latin typeface="Arial" pitchFamily="34"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7662" name="Rectangle 14"/>
          <p:cNvSpPr>
            <a:spLocks noChangeArrowheads="1"/>
          </p:cNvSpPr>
          <p:nvPr/>
        </p:nvSpPr>
        <p:spPr bwMode="auto">
          <a:xfrm>
            <a:off x="637505" y="1745087"/>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160463" algn="l"/>
              </a:tabLst>
            </a:pPr>
            <a:r>
              <a:rPr kumimoji="0" 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a:t>
            </a:r>
            <a:endParaRPr kumimoji="0" lang="en-US" sz="9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60463" algn="l"/>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7664" name="Rectangle 16"/>
          <p:cNvSpPr>
            <a:spLocks noChangeArrowheads="1"/>
          </p:cNvSpPr>
          <p:nvPr/>
        </p:nvSpPr>
        <p:spPr bwMode="auto">
          <a:xfrm>
            <a:off x="438633" y="1207381"/>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 name="Arrow: Right 6">
            <a:extLst>
              <a:ext uri="{FF2B5EF4-FFF2-40B4-BE49-F238E27FC236}">
                <a16:creationId xmlns:a16="http://schemas.microsoft.com/office/drawing/2014/main" id="{10E5BD20-D19D-676E-5AC0-BDE9B7E1EE45}"/>
              </a:ext>
            </a:extLst>
          </p:cNvPr>
          <p:cNvSpPr/>
          <p:nvPr/>
        </p:nvSpPr>
        <p:spPr>
          <a:xfrm>
            <a:off x="2839792" y="1928228"/>
            <a:ext cx="850443" cy="138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22CEF6F-9752-5F9B-D016-4D22EB60A166}"/>
              </a:ext>
            </a:extLst>
          </p:cNvPr>
          <p:cNvSpPr/>
          <p:nvPr/>
        </p:nvSpPr>
        <p:spPr>
          <a:xfrm>
            <a:off x="1648496" y="1745087"/>
            <a:ext cx="1191295" cy="482958"/>
          </a:xfrm>
          <a:prstGeom prst="rect">
            <a:avLst/>
          </a:prstGeom>
          <a:solidFill>
            <a:schemeClr val="accent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POWER SUPPLY </a:t>
            </a:r>
            <a:endParaRPr lang="en-IN" dirty="0">
              <a:solidFill>
                <a:schemeClr val="bg1"/>
              </a:solidFill>
            </a:endParaRPr>
          </a:p>
        </p:txBody>
      </p:sp>
      <p:sp>
        <p:nvSpPr>
          <p:cNvPr id="9" name="Arrow: Right 8">
            <a:extLst>
              <a:ext uri="{FF2B5EF4-FFF2-40B4-BE49-F238E27FC236}">
                <a16:creationId xmlns:a16="http://schemas.microsoft.com/office/drawing/2014/main" id="{0734ECC2-92BC-BA32-F2D9-9E80E609E041}"/>
              </a:ext>
            </a:extLst>
          </p:cNvPr>
          <p:cNvSpPr/>
          <p:nvPr/>
        </p:nvSpPr>
        <p:spPr>
          <a:xfrm>
            <a:off x="2839791" y="3307176"/>
            <a:ext cx="850443" cy="182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63C89A32-C6EA-E138-ED2B-BDFA41B6C3AA}"/>
              </a:ext>
            </a:extLst>
          </p:cNvPr>
          <p:cNvSpPr/>
          <p:nvPr/>
        </p:nvSpPr>
        <p:spPr>
          <a:xfrm>
            <a:off x="4861161" y="2031697"/>
            <a:ext cx="1023328" cy="172504"/>
          </a:xfrm>
          <a:prstGeom prst="rightArrow">
            <a:avLst>
              <a:gd name="adj1" fmla="val 37424"/>
              <a:gd name="adj2" fmla="val 55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0E255BE-F2DE-E4EA-B658-F3CA8C9211B4}"/>
              </a:ext>
            </a:extLst>
          </p:cNvPr>
          <p:cNvSpPr/>
          <p:nvPr/>
        </p:nvSpPr>
        <p:spPr>
          <a:xfrm>
            <a:off x="5892084" y="1835608"/>
            <a:ext cx="1591053" cy="529093"/>
          </a:xfrm>
          <a:prstGeom prst="rect">
            <a:avLst/>
          </a:prstGeom>
          <a:solidFill>
            <a:schemeClr val="accent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BOARD </a:t>
            </a:r>
            <a:endParaRPr lang="en-IN" dirty="0"/>
          </a:p>
        </p:txBody>
      </p:sp>
      <p:sp>
        <p:nvSpPr>
          <p:cNvPr id="15" name="Arrow: Right 14">
            <a:extLst>
              <a:ext uri="{FF2B5EF4-FFF2-40B4-BE49-F238E27FC236}">
                <a16:creationId xmlns:a16="http://schemas.microsoft.com/office/drawing/2014/main" id="{E6314CEB-4386-9D8D-F1AC-4D22B2F87CA7}"/>
              </a:ext>
            </a:extLst>
          </p:cNvPr>
          <p:cNvSpPr/>
          <p:nvPr/>
        </p:nvSpPr>
        <p:spPr>
          <a:xfrm flipV="1">
            <a:off x="4848324" y="3271825"/>
            <a:ext cx="1105083" cy="172504"/>
          </a:xfrm>
          <a:prstGeom prst="rightArrow">
            <a:avLst>
              <a:gd name="adj1" fmla="val 44019"/>
              <a:gd name="adj2" fmla="val 480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4AAA78B-6654-F482-AA34-7F8E5F80954E}"/>
              </a:ext>
            </a:extLst>
          </p:cNvPr>
          <p:cNvSpPr/>
          <p:nvPr/>
        </p:nvSpPr>
        <p:spPr>
          <a:xfrm>
            <a:off x="5949731" y="3861518"/>
            <a:ext cx="1332224" cy="643221"/>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endParaRPr lang="en-IN" dirty="0">
              <a:solidFill>
                <a:schemeClr val="bg1"/>
              </a:solidFill>
            </a:endParaRPr>
          </a:p>
        </p:txBody>
      </p:sp>
      <p:sp>
        <p:nvSpPr>
          <p:cNvPr id="4" name="Rectangle 3">
            <a:extLst>
              <a:ext uri="{FF2B5EF4-FFF2-40B4-BE49-F238E27FC236}">
                <a16:creationId xmlns:a16="http://schemas.microsoft.com/office/drawing/2014/main" id="{55244BE2-C7CD-02CE-7151-F333A8286E55}"/>
              </a:ext>
            </a:extLst>
          </p:cNvPr>
          <p:cNvSpPr/>
          <p:nvPr/>
        </p:nvSpPr>
        <p:spPr>
          <a:xfrm>
            <a:off x="5983755" y="3068771"/>
            <a:ext cx="1264175" cy="529093"/>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LCD</a:t>
            </a:r>
          </a:p>
        </p:txBody>
      </p:sp>
      <p:sp>
        <p:nvSpPr>
          <p:cNvPr id="10" name="Rectangle 9">
            <a:extLst>
              <a:ext uri="{FF2B5EF4-FFF2-40B4-BE49-F238E27FC236}">
                <a16:creationId xmlns:a16="http://schemas.microsoft.com/office/drawing/2014/main" id="{A0EA40B5-24BF-6095-0CAB-494721CCFA1B}"/>
              </a:ext>
            </a:extLst>
          </p:cNvPr>
          <p:cNvSpPr/>
          <p:nvPr/>
        </p:nvSpPr>
        <p:spPr>
          <a:xfrm flipH="1">
            <a:off x="3690232" y="1648000"/>
            <a:ext cx="1164125" cy="3052967"/>
          </a:xfrm>
          <a:prstGeom prst="rect">
            <a:avLst/>
          </a:prstGeom>
          <a:solidFill>
            <a:schemeClr val="bg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u="sng" dirty="0">
                <a:solidFill>
                  <a:schemeClr val="bg1"/>
                </a:solidFill>
              </a:rPr>
              <a:t>ARDUINO</a:t>
            </a:r>
          </a:p>
        </p:txBody>
      </p:sp>
      <p:sp>
        <p:nvSpPr>
          <p:cNvPr id="6" name="Rectangle 5">
            <a:extLst>
              <a:ext uri="{FF2B5EF4-FFF2-40B4-BE49-F238E27FC236}">
                <a16:creationId xmlns:a16="http://schemas.microsoft.com/office/drawing/2014/main" id="{FCBA0C16-E5DF-E8DA-D0CC-A31B5F5FA1A1}"/>
              </a:ext>
            </a:extLst>
          </p:cNvPr>
          <p:cNvSpPr/>
          <p:nvPr/>
        </p:nvSpPr>
        <p:spPr>
          <a:xfrm>
            <a:off x="1548157" y="3068776"/>
            <a:ext cx="1284832" cy="529088"/>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BLUETOOTH</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97147" y="644020"/>
            <a:ext cx="4287915" cy="677878"/>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COMPONENTS</a:t>
            </a:r>
            <a:endParaRPr kumimoji="0" lang="en-IN" sz="2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 name="Title 1"/>
          <p:cNvSpPr txBox="1">
            <a:spLocks/>
          </p:cNvSpPr>
          <p:nvPr/>
        </p:nvSpPr>
        <p:spPr>
          <a:xfrm>
            <a:off x="457200" y="644021"/>
            <a:ext cx="5063836" cy="4777984"/>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tabLst/>
              <a:defRPr/>
            </a:pPr>
            <a:endParaRPr lang="en-US" sz="2400" noProof="0" dirty="0"/>
          </a:p>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lang="en-US" sz="2400" dirty="0"/>
              <a:t>ARDUINO UNO R3</a:t>
            </a:r>
          </a:p>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lang="en-US" sz="2400" dirty="0"/>
              <a:t>LCD (Liquid Crystal Display)</a:t>
            </a:r>
          </a:p>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lang="en-US" sz="2400" dirty="0"/>
              <a:t>Bluetooth Serial Communication App</a:t>
            </a:r>
          </a:p>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lang="en-US" sz="2400" noProof="0" dirty="0"/>
              <a:t>SMPS (</a:t>
            </a:r>
            <a:r>
              <a:rPr lang="en-US" sz="2400" dirty="0"/>
              <a:t>S</a:t>
            </a:r>
            <a:r>
              <a:rPr lang="en-US" sz="2400" noProof="0" dirty="0"/>
              <a:t>witch Mode </a:t>
            </a:r>
            <a:r>
              <a:rPr lang="en-US" sz="2400" dirty="0"/>
              <a:t>P</a:t>
            </a:r>
            <a:r>
              <a:rPr lang="en-US" sz="2400" noProof="0" dirty="0" err="1"/>
              <a:t>ower</a:t>
            </a:r>
            <a:r>
              <a:rPr lang="en-US" sz="2400" noProof="0" dirty="0"/>
              <a:t> Supply)</a:t>
            </a:r>
          </a:p>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lang="en-US" sz="2400" dirty="0"/>
              <a:t>LED</a:t>
            </a:r>
          </a:p>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lang="en-US" sz="2400" noProof="0" dirty="0"/>
              <a:t>Voltage Regulator</a:t>
            </a:r>
          </a:p>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lang="en-US" sz="2400" dirty="0"/>
              <a:t>RPS Board</a:t>
            </a:r>
          </a:p>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lang="en-US" sz="2400" dirty="0"/>
              <a:t>Adaptor</a:t>
            </a:r>
          </a:p>
          <a:p>
            <a:pPr marL="0" marR="0" lvl="0" indent="0" algn="l" defTabSz="914400" rtl="0" eaLnBrk="1" fontAlgn="auto" latinLnBrk="0" hangingPunct="1">
              <a:lnSpc>
                <a:spcPct val="100000"/>
              </a:lnSpc>
              <a:spcBef>
                <a:spcPts val="0"/>
              </a:spcBef>
              <a:spcAft>
                <a:spcPts val="0"/>
              </a:spcAft>
              <a:buClr>
                <a:srgbClr val="000000"/>
              </a:buClr>
              <a:buSzTx/>
              <a:tabLst/>
              <a:defRPr/>
            </a:pPr>
            <a:endParaRPr lang="en-US" sz="2400" noProof="0" dirty="0"/>
          </a:p>
          <a:p>
            <a:pPr marL="0" marR="0" lvl="0" indent="0" algn="l" defTabSz="914400" rtl="0" eaLnBrk="1" fontAlgn="auto" latinLnBrk="0" hangingPunct="1">
              <a:lnSpc>
                <a:spcPct val="100000"/>
              </a:lnSpc>
              <a:spcBef>
                <a:spcPts val="0"/>
              </a:spcBef>
              <a:spcAft>
                <a:spcPts val="0"/>
              </a:spcAft>
              <a:buClr>
                <a:srgbClr val="000000"/>
              </a:buClr>
              <a:buSzTx/>
              <a:tabLst/>
              <a:defRPr/>
            </a:pPr>
            <a:r>
              <a:rPr lang="en-US" sz="2400" dirty="0"/>
              <a:t> </a:t>
            </a:r>
            <a:endParaRPr lang="en-US" sz="2400" noProof="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38E3-615B-55D0-6888-D58905E5760B}"/>
              </a:ext>
            </a:extLst>
          </p:cNvPr>
          <p:cNvSpPr>
            <a:spLocks noGrp="1"/>
          </p:cNvSpPr>
          <p:nvPr>
            <p:ph type="title"/>
          </p:nvPr>
        </p:nvSpPr>
        <p:spPr>
          <a:xfrm>
            <a:off x="-206477" y="392641"/>
            <a:ext cx="4085303" cy="477600"/>
          </a:xfrm>
        </p:spPr>
        <p:txBody>
          <a:bodyPr/>
          <a:lstStyle/>
          <a:p>
            <a:r>
              <a:rPr lang="en-US" sz="2000" u="sng" dirty="0">
                <a:latin typeface="Calibri" panose="020F0502020204030204" pitchFamily="34" charset="0"/>
                <a:cs typeface="Calibri" panose="020F0502020204030204" pitchFamily="34" charset="0"/>
              </a:rPr>
              <a:t>ARDUINO IDE</a:t>
            </a:r>
            <a:endParaRPr lang="en-IN" sz="2000" u="sng"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58E9011-6985-C78A-0579-DD042A130EEF}"/>
              </a:ext>
            </a:extLst>
          </p:cNvPr>
          <p:cNvSpPr>
            <a:spLocks noGrp="1"/>
          </p:cNvSpPr>
          <p:nvPr>
            <p:ph type="body" idx="1"/>
          </p:nvPr>
        </p:nvSpPr>
        <p:spPr>
          <a:xfrm>
            <a:off x="750096" y="870241"/>
            <a:ext cx="7788206" cy="1808666"/>
          </a:xfrm>
        </p:spPr>
        <p:txBody>
          <a:bodyPr/>
          <a:lstStyle/>
          <a:p>
            <a:pPr>
              <a:buFont typeface="Arial" panose="020B0604020202020204" pitchFamily="34" charset="0"/>
              <a:buChar char="•"/>
            </a:pPr>
            <a:r>
              <a:rPr lang="en-US" sz="1600" b="1" dirty="0">
                <a:solidFill>
                  <a:schemeClr val="tx1"/>
                </a:solidFill>
                <a:latin typeface="Calibri" panose="020F0502020204030204" pitchFamily="34" charset="0"/>
                <a:cs typeface="Calibri" panose="020F0502020204030204" pitchFamily="34" charset="0"/>
              </a:rPr>
              <a:t>It connects to The Arduino IDE (Integrated Development Environment) Arduino IDE contains a text editor for writing code ,a message area, a text console, a tool bar with buttons for common functions.</a:t>
            </a:r>
          </a:p>
          <a:p>
            <a:pPr>
              <a:buFont typeface="Arial" panose="020B0604020202020204" pitchFamily="34" charset="0"/>
              <a:buChar char="•"/>
            </a:pPr>
            <a:r>
              <a:rPr lang="en-US" sz="1600" b="1" dirty="0">
                <a:solidFill>
                  <a:schemeClr val="tx1"/>
                </a:solidFill>
                <a:latin typeface="Calibri" panose="020F0502020204030204" pitchFamily="34" charset="0"/>
                <a:cs typeface="Calibri" panose="020F0502020204030204" pitchFamily="34" charset="0"/>
              </a:rPr>
              <a:t>he Arduino hardware to upload programs and communicate with them.</a:t>
            </a:r>
          </a:p>
          <a:p>
            <a:pPr>
              <a:buFont typeface="Arial" panose="020B0604020202020204" pitchFamily="34" charset="0"/>
              <a:buChar char="•"/>
            </a:pPr>
            <a:r>
              <a:rPr lang="en-US" sz="1600" b="1" dirty="0">
                <a:solidFill>
                  <a:schemeClr val="tx1"/>
                </a:solidFill>
                <a:latin typeface="Calibri" panose="020F0502020204030204" pitchFamily="34" charset="0"/>
                <a:cs typeface="Calibri" panose="020F0502020204030204" pitchFamily="34" charset="0"/>
              </a:rPr>
              <a:t>Programs written using Arduino software(IDE) are called sketches.</a:t>
            </a:r>
          </a:p>
          <a:p>
            <a:pPr>
              <a:buFont typeface="Arial" panose="020B0604020202020204" pitchFamily="34" charset="0"/>
              <a:buChar char="•"/>
            </a:pPr>
            <a:r>
              <a:rPr lang="en-US" sz="1600" b="1" dirty="0">
                <a:solidFill>
                  <a:schemeClr val="tx1"/>
                </a:solidFill>
                <a:latin typeface="Calibri" panose="020F0502020204030204" pitchFamily="34" charset="0"/>
                <a:cs typeface="Calibri" panose="020F0502020204030204" pitchFamily="34" charset="0"/>
              </a:rPr>
              <a:t>The editor has features for cutting/pasting and for searching/Replacing text. </a:t>
            </a:r>
            <a:endParaRPr lang="en-IN" sz="1600" b="1" dirty="0">
              <a:solidFill>
                <a:schemeClr val="tx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E5E211B-E0BC-83DA-BA8A-BD8408613D94}"/>
              </a:ext>
            </a:extLst>
          </p:cNvPr>
          <p:cNvSpPr txBox="1"/>
          <p:nvPr/>
        </p:nvSpPr>
        <p:spPr>
          <a:xfrm>
            <a:off x="957263" y="2678908"/>
            <a:ext cx="3228974" cy="400110"/>
          </a:xfrm>
          <a:prstGeom prst="rect">
            <a:avLst/>
          </a:prstGeom>
          <a:noFill/>
        </p:spPr>
        <p:txBody>
          <a:bodyPr wrap="square" rtlCol="0">
            <a:spAutoFit/>
          </a:bodyPr>
          <a:lstStyle/>
          <a:p>
            <a:r>
              <a:rPr lang="en-US" sz="2000" u="sng" dirty="0">
                <a:solidFill>
                  <a:schemeClr val="tx1"/>
                </a:solidFill>
              </a:rPr>
              <a:t>LCD</a:t>
            </a:r>
            <a:endParaRPr lang="en-IN" sz="2000" u="sng" dirty="0">
              <a:solidFill>
                <a:schemeClr val="tx1"/>
              </a:solidFill>
            </a:endParaRPr>
          </a:p>
        </p:txBody>
      </p:sp>
      <p:sp>
        <p:nvSpPr>
          <p:cNvPr id="9" name="TextBox 8">
            <a:extLst>
              <a:ext uri="{FF2B5EF4-FFF2-40B4-BE49-F238E27FC236}">
                <a16:creationId xmlns:a16="http://schemas.microsoft.com/office/drawing/2014/main" id="{1237A10E-913F-DCDA-C241-7F7013621663}"/>
              </a:ext>
            </a:extLst>
          </p:cNvPr>
          <p:cNvSpPr txBox="1"/>
          <p:nvPr/>
        </p:nvSpPr>
        <p:spPr>
          <a:xfrm>
            <a:off x="978695" y="3028950"/>
            <a:ext cx="7559607"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The Liquid Crystal Display (LCD) panel is designed to project on screen information of a microcomputer on to a larger screen with the aid of a standard overhead projector, so that large audiences may view on screen information without having to crowd around the TV monitor.</a:t>
            </a:r>
          </a:p>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A display is made up of millions of pixels. The quality of a display commonly refers to the number of pixels </a:t>
            </a:r>
            <a:r>
              <a:rPr lang="en-US" sz="1600" b="1" dirty="0"/>
              <a:t>.</a:t>
            </a:r>
            <a:endParaRPr lang="en-IN" sz="1600" b="1" dirty="0"/>
          </a:p>
        </p:txBody>
      </p:sp>
    </p:spTree>
    <p:extLst>
      <p:ext uri="{BB962C8B-B14F-4D97-AF65-F5344CB8AC3E}">
        <p14:creationId xmlns:p14="http://schemas.microsoft.com/office/powerpoint/2010/main" val="1152966044"/>
      </p:ext>
    </p:extLst>
  </p:cSld>
  <p:clrMapOvr>
    <a:masterClrMapping/>
  </p:clrMapOvr>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TotalTime>
  <Words>1504</Words>
  <Application>Microsoft Office PowerPoint</Application>
  <PresentationFormat>On-screen Show (16:9)</PresentationFormat>
  <Paragraphs>149</Paragraphs>
  <Slides>21</Slides>
  <Notes>3</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Calibri</vt:lpstr>
      <vt:lpstr>High Tower Text</vt:lpstr>
      <vt:lpstr>Roboto</vt:lpstr>
      <vt:lpstr>Nunito Light</vt:lpstr>
      <vt:lpstr>Lato</vt:lpstr>
      <vt:lpstr>Hind Light</vt:lpstr>
      <vt:lpstr>Wingdings</vt:lpstr>
      <vt:lpstr>Arial</vt:lpstr>
      <vt:lpstr>Itim</vt:lpstr>
      <vt:lpstr>Livvic</vt:lpstr>
      <vt:lpstr>Roboto Condensed Light</vt:lpstr>
      <vt:lpstr>Arial Black</vt:lpstr>
      <vt:lpstr>Hind</vt:lpstr>
      <vt:lpstr>Poppins</vt:lpstr>
      <vt:lpstr>Bachelor's Degree in Electronics Engineering by Slidesgo</vt:lpstr>
      <vt:lpstr>PowerPoint Presentation</vt:lpstr>
      <vt:lpstr>               ABSTRACT</vt:lpstr>
      <vt:lpstr>PowerPoint Presentation</vt:lpstr>
      <vt:lpstr>INTRODUCTION</vt:lpstr>
      <vt:lpstr>PowerPoint Presentation</vt:lpstr>
      <vt:lpstr>WORKING</vt:lpstr>
      <vt:lpstr>Block Diagram</vt:lpstr>
      <vt:lpstr>PowerPoint Presentation</vt:lpstr>
      <vt:lpstr>ARDUINO IDE</vt:lpstr>
      <vt:lpstr>BLUETOOTH SERIAL COMMUNICATION APP</vt:lpstr>
      <vt:lpstr>ADAPTOR</vt:lpstr>
      <vt:lpstr>RPS (Regulated Power Supply)</vt:lpstr>
      <vt:lpstr>SOFTWARE</vt:lpstr>
      <vt:lpstr>PowerPoint Presentation</vt:lpstr>
      <vt:lpstr>HARDWARE</vt:lpstr>
      <vt:lpstr>ADVANTAGES</vt:lpstr>
      <vt:lpstr>DISADVANTAGES</vt:lpstr>
      <vt:lpstr>APPLICATIONS</vt:lpstr>
      <vt:lpstr>REFERENCE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Bachelor's Degree in Electronics Engineering</dc:title>
  <dc:creator>de</dc:creator>
  <cp:lastModifiedBy>pothula pavithra</cp:lastModifiedBy>
  <cp:revision>60</cp:revision>
  <dcterms:modified xsi:type="dcterms:W3CDTF">2023-04-13T17:57:42Z</dcterms:modified>
</cp:coreProperties>
</file>